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8" r:id="rId2"/>
    <p:sldId id="259" r:id="rId3"/>
    <p:sldId id="261" r:id="rId4"/>
    <p:sldId id="264" r:id="rId5"/>
    <p:sldId id="285" r:id="rId6"/>
    <p:sldId id="286" r:id="rId7"/>
    <p:sldId id="289" r:id="rId8"/>
    <p:sldId id="290" r:id="rId9"/>
    <p:sldId id="291" r:id="rId10"/>
    <p:sldId id="292" r:id="rId11"/>
    <p:sldId id="293" r:id="rId12"/>
    <p:sldId id="297" r:id="rId13"/>
    <p:sldId id="298" r:id="rId14"/>
    <p:sldId id="299" r:id="rId15"/>
    <p:sldId id="300" r:id="rId16"/>
    <p:sldId id="301" r:id="rId17"/>
    <p:sldId id="260" r:id="rId18"/>
    <p:sldId id="265" r:id="rId19"/>
    <p:sldId id="284" r:id="rId20"/>
    <p:sldId id="272" r:id="rId21"/>
    <p:sldId id="282" r:id="rId22"/>
    <p:sldId id="287" r:id="rId23"/>
    <p:sldId id="275" r:id="rId24"/>
    <p:sldId id="288" r:id="rId25"/>
    <p:sldId id="294" r:id="rId26"/>
    <p:sldId id="295" r:id="rId27"/>
    <p:sldId id="296" r:id="rId28"/>
    <p:sldId id="302" r:id="rId29"/>
    <p:sldId id="303" r:id="rId30"/>
    <p:sldId id="304"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4A7B"/>
    <a:srgbClr val="E36C0A"/>
    <a:srgbClr val="FF0000"/>
    <a:srgbClr val="FFFF00"/>
    <a:srgbClr val="007600"/>
    <a:srgbClr val="3737FF"/>
    <a:srgbClr val="5B5BFF"/>
    <a:srgbClr val="000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223" autoAdjust="0"/>
    <p:restoredTop sz="87293" autoAdjust="0"/>
  </p:normalViewPr>
  <p:slideViewPr>
    <p:cSldViewPr snapToGrid="0">
      <p:cViewPr varScale="1">
        <p:scale>
          <a:sx n="90" d="100"/>
          <a:sy n="90" d="100"/>
        </p:scale>
        <p:origin x="456"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3BC92B-20E3-4759-9EA2-4291CE070368}" type="datetimeFigureOut">
              <a:rPr lang="en-GB" smtClean="0"/>
              <a:t>14/01/2022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E7C73D-9F36-4409-AC4D-B1068866F4E0}" type="slidenum">
              <a:rPr lang="en-GB" smtClean="0"/>
              <a:t>‹#›</a:t>
            </a:fld>
            <a:endParaRPr lang="en-GB"/>
          </a:p>
        </p:txBody>
      </p:sp>
    </p:spTree>
    <p:extLst>
      <p:ext uri="{BB962C8B-B14F-4D97-AF65-F5344CB8AC3E}">
        <p14:creationId xmlns:p14="http://schemas.microsoft.com/office/powerpoint/2010/main" val="2544129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Aft>
                <a:spcPts val="600"/>
              </a:spcAft>
            </a:pPr>
            <a:r>
              <a:rPr lang="en-GB" sz="2800" b="0" i="0" dirty="0">
                <a:latin typeface="Verdana" panose="020B0604030504040204" pitchFamily="34" charset="0"/>
                <a:ea typeface="Verdana" panose="020B0604030504040204" pitchFamily="34" charset="0"/>
              </a:rPr>
              <a:t>The boxes containing</a:t>
            </a:r>
            <a:r>
              <a:rPr lang="en-GB" sz="2800" b="0" i="0" baseline="0" dirty="0">
                <a:latin typeface="Verdana" panose="020B0604030504040204" pitchFamily="34" charset="0"/>
                <a:ea typeface="Verdana" panose="020B0604030504040204" pitchFamily="34" charset="0"/>
              </a:rPr>
              <a:t> the titles of the diagnostic question</a:t>
            </a:r>
            <a:r>
              <a:rPr lang="en-GB" sz="2000" b="0" i="0" baseline="0" dirty="0">
                <a:latin typeface="+mn-lt"/>
                <a:ea typeface="+mn-ea"/>
              </a:rPr>
              <a:t>s and response activities are clickable links that will take you to the starting slide for each activity in this presentation.</a:t>
            </a:r>
          </a:p>
          <a:p>
            <a:pPr algn="l">
              <a:spcAft>
                <a:spcPts val="600"/>
              </a:spcAft>
            </a:pPr>
            <a:endParaRPr lang="en-GB" sz="2000" b="0" i="0" baseline="0" dirty="0">
              <a:solidFill>
                <a:schemeClr val="tx1"/>
              </a:solidFill>
              <a:latin typeface="+mn-lt"/>
              <a:ea typeface="+mn-ea"/>
            </a:endParaRPr>
          </a:p>
          <a:p>
            <a:pPr marL="171450" indent="-171450" algn="l">
              <a:spcAft>
                <a:spcPts val="600"/>
              </a:spcAft>
              <a:buFont typeface="Arial" panose="020B0604020202020204" pitchFamily="34" charset="0"/>
              <a:buChar char="•"/>
            </a:pPr>
            <a:r>
              <a:rPr lang="en-GB" sz="2000" b="0" i="0" baseline="0" dirty="0">
                <a:solidFill>
                  <a:schemeClr val="tx1"/>
                </a:solidFill>
                <a:latin typeface="+mn-lt"/>
                <a:ea typeface="+mn-ea"/>
              </a:rPr>
              <a:t>In edit mode, hold down the Ctrl key and left-click the box.</a:t>
            </a:r>
          </a:p>
          <a:p>
            <a:pPr marL="171450" indent="-171450" algn="l">
              <a:spcAft>
                <a:spcPts val="600"/>
              </a:spcAft>
              <a:buFont typeface="Arial" panose="020B0604020202020204" pitchFamily="34" charset="0"/>
              <a:buChar char="•"/>
            </a:pPr>
            <a:r>
              <a:rPr lang="en-GB" sz="2000" b="0" i="0" baseline="0" dirty="0">
                <a:solidFill>
                  <a:schemeClr val="tx1"/>
                </a:solidFill>
                <a:latin typeface="+mn-lt"/>
                <a:ea typeface="+mn-ea"/>
              </a:rPr>
              <a:t>In slide show mode, simply left-click the box.</a:t>
            </a:r>
          </a:p>
          <a:p>
            <a:pPr algn="l">
              <a:spcAft>
                <a:spcPts val="600"/>
              </a:spcAft>
            </a:pPr>
            <a:endParaRPr lang="en-GB" sz="2000" b="0" i="0" baseline="0" dirty="0">
              <a:solidFill>
                <a:schemeClr val="tx1"/>
              </a:solidFill>
              <a:latin typeface="+mn-lt"/>
              <a:ea typeface="+mn-ea"/>
            </a:endParaRPr>
          </a:p>
          <a:p>
            <a:pPr algn="l">
              <a:spcAft>
                <a:spcPts val="600"/>
              </a:spcAft>
            </a:pPr>
            <a:r>
              <a:rPr lang="en-GB" sz="2000" b="0" i="0" baseline="0">
                <a:solidFill>
                  <a:schemeClr val="tx1"/>
                </a:solidFill>
              </a:rPr>
              <a:t>Click the ‘Home’ button at the top right of the final slide of each activity to return here.</a:t>
            </a:r>
            <a:endParaRPr lang="en-GB" sz="2000" b="0" i="0" baseline="0" dirty="0">
              <a:solidFill>
                <a:schemeClr val="tx1"/>
              </a:solidFill>
            </a:endParaRPr>
          </a:p>
        </p:txBody>
      </p:sp>
      <p:sp>
        <p:nvSpPr>
          <p:cNvPr id="4" name="Slide Number Placeholder 3"/>
          <p:cNvSpPr>
            <a:spLocks noGrp="1"/>
          </p:cNvSpPr>
          <p:nvPr>
            <p:ph type="sldNum" sz="quarter" idx="10"/>
          </p:nvPr>
        </p:nvSpPr>
        <p:spPr/>
        <p:txBody>
          <a:bodyPr/>
          <a:lstStyle/>
          <a:p>
            <a:fld id="{6DE7C73D-9F36-4409-AC4D-B1068866F4E0}" type="slidenum">
              <a:rPr lang="en-GB" smtClean="0"/>
              <a:t>1</a:t>
            </a:fld>
            <a:endParaRPr lang="en-GB"/>
          </a:p>
        </p:txBody>
      </p:sp>
    </p:spTree>
    <p:extLst>
      <p:ext uri="{BB962C8B-B14F-4D97-AF65-F5344CB8AC3E}">
        <p14:creationId xmlns:p14="http://schemas.microsoft.com/office/powerpoint/2010/main" val="795773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PMA5.1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explain what isotopes of an element are.</a:t>
            </a:r>
          </a:p>
          <a:p>
            <a:pPr lvl="0"/>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isotopes of</a:t>
            </a:r>
            <a:r>
              <a:rPr lang="en-GB" sz="1200" kern="1200" baseline="0" dirty="0">
                <a:solidFill>
                  <a:schemeClr val="tx1"/>
                </a:solidFill>
                <a:effectLst/>
                <a:latin typeface="+mn-lt"/>
                <a:ea typeface="+mn-ea"/>
                <a:cs typeface="+mn-cs"/>
              </a:rPr>
              <a:t> an element </a:t>
            </a:r>
            <a:r>
              <a:rPr lang="en-GB" sz="1200" kern="1200" dirty="0">
                <a:solidFill>
                  <a:schemeClr val="tx1"/>
                </a:solidFill>
                <a:effectLst/>
                <a:latin typeface="+mn-lt"/>
                <a:ea typeface="+mn-ea"/>
                <a:cs typeface="+mn-cs"/>
              </a:rPr>
              <a:t>are different elements because their nuclei are different.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atomic mass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mass number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Mass number </a:t>
            </a:r>
            <a:r>
              <a:rPr lang="en-GB" sz="1200" b="0" i="0" baseline="0" dirty="0">
                <a:solidFill>
                  <a:schemeClr val="tx1"/>
                </a:solidFill>
              </a:rPr>
              <a:t>refers to a particular type of atom and </a:t>
            </a:r>
            <a:r>
              <a:rPr lang="en-GB" sz="1200" b="1" i="0" baseline="0" dirty="0">
                <a:solidFill>
                  <a:schemeClr val="tx1"/>
                </a:solidFill>
              </a:rPr>
              <a:t>is different to the atomic mass</a:t>
            </a:r>
            <a:r>
              <a:rPr lang="en-GB" sz="1200" b="0" i="0" baseline="0"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baseline="0" dirty="0">
                <a:solidFill>
                  <a:schemeClr val="tx1"/>
                </a:solidFill>
              </a:rPr>
              <a:t>E.g. the atomic mass of beryllium given on a periodic table is 9.0122. This is the </a:t>
            </a:r>
            <a:r>
              <a:rPr lang="en-GB" sz="1200" b="0" i="1" baseline="0" dirty="0">
                <a:solidFill>
                  <a:schemeClr val="tx1"/>
                </a:solidFill>
              </a:rPr>
              <a:t>average mass </a:t>
            </a:r>
            <a:r>
              <a:rPr lang="en-GB" sz="1200" b="0" i="0" baseline="0" dirty="0">
                <a:solidFill>
                  <a:schemeClr val="tx1"/>
                </a:solidFill>
              </a:rPr>
              <a:t>of all Beryllium atoms.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baseline="0" dirty="0">
                <a:solidFill>
                  <a:schemeClr val="tx1"/>
                </a:solidFill>
              </a:rPr>
              <a:t>Some beryllium atoms have 6 neutrons and 4 protons; most have 5 neutrons and 4 protons.</a:t>
            </a:r>
            <a:r>
              <a:rPr lang="en-GB" sz="1200" b="0" i="1" baseline="0" dirty="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baseline="0" dirty="0">
              <a:solidFill>
                <a:schemeClr val="tx1"/>
              </a:solidFill>
            </a:endParaRPr>
          </a:p>
        </p:txBody>
      </p:sp>
      <p:sp>
        <p:nvSpPr>
          <p:cNvPr id="4" name="Slide Number Placeholder 3"/>
          <p:cNvSpPr>
            <a:spLocks noGrp="1"/>
          </p:cNvSpPr>
          <p:nvPr>
            <p:ph type="sldNum" sz="quarter" idx="10"/>
          </p:nvPr>
        </p:nvSpPr>
        <p:spPr/>
        <p:txBody>
          <a:bodyPr/>
          <a:lstStyle/>
          <a:p>
            <a:fld id="{6DE7C73D-9F36-4409-AC4D-B1068866F4E0}" type="slidenum">
              <a:rPr lang="en-GB" smtClean="0"/>
              <a:t>10</a:t>
            </a:fld>
            <a:endParaRPr lang="en-GB"/>
          </a:p>
        </p:txBody>
      </p:sp>
    </p:spTree>
    <p:extLst>
      <p:ext uri="{BB962C8B-B14F-4D97-AF65-F5344CB8AC3E}">
        <p14:creationId xmlns:p14="http://schemas.microsoft.com/office/powerpoint/2010/main" val="21322597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B</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11</a:t>
            </a:fld>
            <a:endParaRPr lang="en-GB"/>
          </a:p>
        </p:txBody>
      </p:sp>
    </p:spTree>
    <p:extLst>
      <p:ext uri="{BB962C8B-B14F-4D97-AF65-F5344CB8AC3E}">
        <p14:creationId xmlns:p14="http://schemas.microsoft.com/office/powerpoint/2010/main" val="11865514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PMA5.1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explain why some nuclei are stable and others are not.</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there are no repulsive forces between protons in a nucleus.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the nucleus contains protons and neutrons.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the nucleus is made of protons and neutrons.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12</a:t>
            </a:fld>
            <a:endParaRPr lang="en-GB"/>
          </a:p>
        </p:txBody>
      </p:sp>
    </p:spTree>
    <p:extLst>
      <p:ext uri="{BB962C8B-B14F-4D97-AF65-F5344CB8AC3E}">
        <p14:creationId xmlns:p14="http://schemas.microsoft.com/office/powerpoint/2010/main" val="5389781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13</a:t>
            </a:fld>
            <a:endParaRPr lang="en-GB"/>
          </a:p>
        </p:txBody>
      </p:sp>
    </p:spTree>
    <p:extLst>
      <p:ext uri="{BB962C8B-B14F-4D97-AF65-F5344CB8AC3E}">
        <p14:creationId xmlns:p14="http://schemas.microsoft.com/office/powerpoint/2010/main" val="32022597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a:t>
            </a:r>
            <a:r>
              <a:rPr lang="en-GB" sz="1200" b="1" i="0" baseline="0">
                <a:solidFill>
                  <a:schemeClr val="tx1"/>
                </a:solidFill>
              </a:rPr>
              <a:t>: </a:t>
            </a:r>
            <a:r>
              <a:rPr lang="en-GB" sz="1200" b="0" i="0" baseline="0">
                <a:solidFill>
                  <a:schemeClr val="tx1"/>
                </a:solidFill>
              </a:rPr>
              <a:t>C</a:t>
            </a:r>
            <a:endParaRPr lang="en-GB" sz="1200" b="0" i="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14</a:t>
            </a:fld>
            <a:endParaRPr lang="en-GB"/>
          </a:p>
        </p:txBody>
      </p:sp>
    </p:spTree>
    <p:extLst>
      <p:ext uri="{BB962C8B-B14F-4D97-AF65-F5344CB8AC3E}">
        <p14:creationId xmlns:p14="http://schemas.microsoft.com/office/powerpoint/2010/main" val="42924019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PMA5.1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explain why some nuclei are stable and others are not.</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there are no repulsive forces between protons in a nucleus.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the nucleus contains protons and neutrons.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the nucleus is made of protons and neutrons.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15</a:t>
            </a:fld>
            <a:endParaRPr lang="en-GB"/>
          </a:p>
        </p:txBody>
      </p:sp>
    </p:spTree>
    <p:extLst>
      <p:ext uri="{BB962C8B-B14F-4D97-AF65-F5344CB8AC3E}">
        <p14:creationId xmlns:p14="http://schemas.microsoft.com/office/powerpoint/2010/main" val="24146633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 </a:t>
            </a:r>
            <a:r>
              <a:rPr lang="en-GB" sz="1200" b="0" i="0" baseline="0" dirty="0">
                <a:solidFill>
                  <a:schemeClr val="tx1"/>
                </a:solidFill>
              </a:rPr>
              <a:t>All statements are right, although from the information given to students it is not clear that statement C </a:t>
            </a:r>
            <a:r>
              <a:rPr lang="en-GB" sz="1200" b="0" i="0" baseline="0">
                <a:solidFill>
                  <a:schemeClr val="tx1"/>
                </a:solidFill>
              </a:rPr>
              <a:t>is correct.</a:t>
            </a:r>
            <a:endParaRPr lang="en-GB" sz="1200" b="0" i="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16</a:t>
            </a:fld>
            <a:endParaRPr lang="en-GB"/>
          </a:p>
        </p:txBody>
      </p:sp>
    </p:spTree>
    <p:extLst>
      <p:ext uri="{BB962C8B-B14F-4D97-AF65-F5344CB8AC3E}">
        <p14:creationId xmlns:p14="http://schemas.microsoft.com/office/powerpoint/2010/main" val="2239201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E7C73D-9F36-4409-AC4D-B1068866F4E0}" type="slidenum">
              <a:rPr lang="en-GB" smtClean="0"/>
              <a:t>17</a:t>
            </a:fld>
            <a:endParaRPr lang="en-GB"/>
          </a:p>
        </p:txBody>
      </p:sp>
    </p:spTree>
    <p:extLst>
      <p:ext uri="{BB962C8B-B14F-4D97-AF65-F5344CB8AC3E}">
        <p14:creationId xmlns:p14="http://schemas.microsoft.com/office/powerpoint/2010/main" val="26780937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PMA5.1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describe the structure and scale of an atom.</a:t>
            </a:r>
          </a:p>
          <a:p>
            <a:pPr lvl="0"/>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atoms can be seen under a very powerful microscope; the nucleus of an atom is like the nucleus of a biological cell; and electrons are quite close to the nucleus, as shown in diagrams of atoms (that are not drawn to scale).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electrons orbit the nucleus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b="0" kern="1200" baseline="0" dirty="0">
                <a:solidFill>
                  <a:schemeClr val="tx1"/>
                </a:solidFill>
                <a:effectLst/>
                <a:latin typeface="+mn-lt"/>
                <a:ea typeface="+mn-ea"/>
                <a:cs typeface="+mn-cs"/>
              </a:rPr>
              <a:t>electrons are </a:t>
            </a:r>
            <a:r>
              <a:rPr lang="en-GB" sz="1200" kern="1200" baseline="0" dirty="0">
                <a:solidFill>
                  <a:schemeClr val="tx1"/>
                </a:solidFill>
                <a:effectLst/>
                <a:latin typeface="+mn-lt"/>
                <a:ea typeface="+mn-ea"/>
                <a:cs typeface="+mn-cs"/>
              </a:rPr>
              <a:t>around the nucleus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18</a:t>
            </a:fld>
            <a:endParaRPr lang="en-GB"/>
          </a:p>
        </p:txBody>
      </p:sp>
    </p:spTree>
    <p:extLst>
      <p:ext uri="{BB962C8B-B14F-4D97-AF65-F5344CB8AC3E}">
        <p14:creationId xmlns:p14="http://schemas.microsoft.com/office/powerpoint/2010/main" val="41145516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In Rutherford’s original experiment, 198 out of 142 121 particles were seen to bounce backwards (about 1 in 718).</a:t>
            </a:r>
          </a:p>
        </p:txBody>
      </p:sp>
      <p:sp>
        <p:nvSpPr>
          <p:cNvPr id="4" name="Slide Number Placeholder 3"/>
          <p:cNvSpPr>
            <a:spLocks noGrp="1"/>
          </p:cNvSpPr>
          <p:nvPr>
            <p:ph type="sldNum" sz="quarter" idx="5"/>
          </p:nvPr>
        </p:nvSpPr>
        <p:spPr/>
        <p:txBody>
          <a:bodyPr/>
          <a:lstStyle/>
          <a:p>
            <a:fld id="{6DE7C73D-9F36-4409-AC4D-B1068866F4E0}" type="slidenum">
              <a:rPr lang="en-GB" smtClean="0"/>
              <a:t>19</a:t>
            </a:fld>
            <a:endParaRPr lang="en-GB"/>
          </a:p>
        </p:txBody>
      </p:sp>
    </p:spTree>
    <p:extLst>
      <p:ext uri="{BB962C8B-B14F-4D97-AF65-F5344CB8AC3E}">
        <p14:creationId xmlns:p14="http://schemas.microsoft.com/office/powerpoint/2010/main" val="3604429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E7C73D-9F36-4409-AC4D-B1068866F4E0}" type="slidenum">
              <a:rPr lang="en-GB" smtClean="0"/>
              <a:t>2</a:t>
            </a:fld>
            <a:endParaRPr lang="en-GB"/>
          </a:p>
        </p:txBody>
      </p:sp>
    </p:spTree>
    <p:extLst>
      <p:ext uri="{BB962C8B-B14F-4D97-AF65-F5344CB8AC3E}">
        <p14:creationId xmlns:p14="http://schemas.microsoft.com/office/powerpoint/2010/main" val="40709608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20</a:t>
            </a:fld>
            <a:endParaRPr lang="en-GB"/>
          </a:p>
        </p:txBody>
      </p:sp>
    </p:spTree>
    <p:extLst>
      <p:ext uri="{BB962C8B-B14F-4D97-AF65-F5344CB8AC3E}">
        <p14:creationId xmlns:p14="http://schemas.microsoft.com/office/powerpoint/2010/main" val="7429568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 </a:t>
            </a:r>
            <a:r>
              <a:rPr lang="en-GB" sz="1200" b="0" i="0" baseline="0" dirty="0">
                <a:solidFill>
                  <a:schemeClr val="tx1"/>
                </a:solidFill>
              </a:rPr>
              <a:t>All of the students are right.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more detailed answer, with a discussion of what the statements reveal about students’ 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21</a:t>
            </a:fld>
            <a:endParaRPr lang="en-GB"/>
          </a:p>
        </p:txBody>
      </p:sp>
    </p:spTree>
    <p:extLst>
      <p:ext uri="{BB962C8B-B14F-4D97-AF65-F5344CB8AC3E}">
        <p14:creationId xmlns:p14="http://schemas.microsoft.com/office/powerpoint/2010/main" val="27294813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PMA5.1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describe the properties of protons and neutrons in a nucleus.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electrons are held around a nucleus by gravity or magnetism; and there are no forces between the electrons that surround a nucleus. By extension, these misunderstandings may also apply to protons in the nucleus.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electrons orbit the nucleus; or the nucleus contains protons and neutrons.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b="0" kern="1200" baseline="0" dirty="0">
                <a:solidFill>
                  <a:schemeClr val="tx1"/>
                </a:solidFill>
                <a:effectLst/>
                <a:latin typeface="+mn-lt"/>
                <a:ea typeface="+mn-ea"/>
                <a:cs typeface="+mn-cs"/>
              </a:rPr>
              <a:t>electrons are </a:t>
            </a:r>
            <a:r>
              <a:rPr lang="en-GB" sz="1200" kern="1200" baseline="0" dirty="0">
                <a:solidFill>
                  <a:schemeClr val="tx1"/>
                </a:solidFill>
                <a:effectLst/>
                <a:latin typeface="+mn-lt"/>
                <a:ea typeface="+mn-ea"/>
                <a:cs typeface="+mn-cs"/>
              </a:rPr>
              <a:t>around the nucleus; and the nucleus is made of protons and neutrons.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22</a:t>
            </a:fld>
            <a:endParaRPr lang="en-GB"/>
          </a:p>
        </p:txBody>
      </p:sp>
    </p:spTree>
    <p:extLst>
      <p:ext uri="{BB962C8B-B14F-4D97-AF65-F5344CB8AC3E}">
        <p14:creationId xmlns:p14="http://schemas.microsoft.com/office/powerpoint/2010/main" val="41145516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t>Answers are revealed by clicking on the mouse.</a:t>
            </a:r>
            <a:endParaRPr lang="en-GB"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dirty="0"/>
          </a:p>
        </p:txBody>
      </p:sp>
      <p:sp>
        <p:nvSpPr>
          <p:cNvPr id="4" name="Slide Number Placeholder 3"/>
          <p:cNvSpPr>
            <a:spLocks noGrp="1"/>
          </p:cNvSpPr>
          <p:nvPr>
            <p:ph type="sldNum" sz="quarter" idx="10"/>
          </p:nvPr>
        </p:nvSpPr>
        <p:spPr/>
        <p:txBody>
          <a:bodyPr/>
          <a:lstStyle/>
          <a:p>
            <a:fld id="{3AA9A9C8-D01D-4035-9878-655F50F97496}" type="slidenum">
              <a:rPr lang="en-GB" smtClean="0"/>
              <a:t>23</a:t>
            </a:fld>
            <a:endParaRPr lang="en-GB"/>
          </a:p>
        </p:txBody>
      </p:sp>
    </p:spTree>
    <p:extLst>
      <p:ext uri="{BB962C8B-B14F-4D97-AF65-F5344CB8AC3E}">
        <p14:creationId xmlns:p14="http://schemas.microsoft.com/office/powerpoint/2010/main" val="7904973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t>Answers are revealed by clicking on the mouse.</a:t>
            </a:r>
            <a:endParaRPr lang="en-GB"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summary of common misunderstandings can be found in the teacher notes for this activity.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dirty="0"/>
          </a:p>
        </p:txBody>
      </p:sp>
      <p:sp>
        <p:nvSpPr>
          <p:cNvPr id="4" name="Slide Number Placeholder 3"/>
          <p:cNvSpPr>
            <a:spLocks noGrp="1"/>
          </p:cNvSpPr>
          <p:nvPr>
            <p:ph type="sldNum" sz="quarter" idx="10"/>
          </p:nvPr>
        </p:nvSpPr>
        <p:spPr/>
        <p:txBody>
          <a:bodyPr/>
          <a:lstStyle/>
          <a:p>
            <a:fld id="{3AA9A9C8-D01D-4035-9878-655F50F97496}" type="slidenum">
              <a:rPr lang="en-GB" smtClean="0"/>
              <a:t>24</a:t>
            </a:fld>
            <a:endParaRPr lang="en-GB"/>
          </a:p>
        </p:txBody>
      </p:sp>
    </p:spTree>
    <p:extLst>
      <p:ext uri="{BB962C8B-B14F-4D97-AF65-F5344CB8AC3E}">
        <p14:creationId xmlns:p14="http://schemas.microsoft.com/office/powerpoint/2010/main" val="9245573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PMA5.1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determine the structure of an atom from its mass number and atomic number; and explain what isotopes of an element are.</a:t>
            </a:r>
          </a:p>
          <a:p>
            <a:pPr lvl="0"/>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the mass number is the same as the atomic mass on a periodic table; and </a:t>
            </a:r>
            <a:r>
              <a:rPr lang="en-GB" sz="1200" kern="1200" dirty="0">
                <a:solidFill>
                  <a:schemeClr val="tx1"/>
                </a:solidFill>
                <a:effectLst/>
                <a:latin typeface="+mn-lt"/>
                <a:ea typeface="+mn-ea"/>
                <a:cs typeface="+mn-cs"/>
              </a:rPr>
              <a:t>isotopes of an element are different elements because their nuclei are different.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atomic mass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mass number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Mass number </a:t>
            </a:r>
            <a:r>
              <a:rPr lang="en-GB" sz="1200" b="0" i="0" baseline="0" dirty="0">
                <a:solidFill>
                  <a:schemeClr val="tx1"/>
                </a:solidFill>
              </a:rPr>
              <a:t>refers to a particular type of atom and </a:t>
            </a:r>
            <a:r>
              <a:rPr lang="en-GB" sz="1200" b="1" i="0" baseline="0" dirty="0">
                <a:solidFill>
                  <a:schemeClr val="tx1"/>
                </a:solidFill>
              </a:rPr>
              <a:t>is different to the atomic mass</a:t>
            </a:r>
            <a:r>
              <a:rPr lang="en-GB" sz="1200" b="0" i="0" baseline="0"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baseline="0" dirty="0">
                <a:solidFill>
                  <a:schemeClr val="tx1"/>
                </a:solidFill>
              </a:rPr>
              <a:t>The atomic mass of beryllium given on a periodic table is 9.0122. This is the </a:t>
            </a:r>
            <a:r>
              <a:rPr lang="en-GB" sz="1200" b="0" i="1" baseline="0" dirty="0">
                <a:solidFill>
                  <a:schemeClr val="tx1"/>
                </a:solidFill>
              </a:rPr>
              <a:t>average mass </a:t>
            </a:r>
            <a:r>
              <a:rPr lang="en-GB" sz="1200" b="0" i="0" baseline="0" dirty="0">
                <a:solidFill>
                  <a:schemeClr val="tx1"/>
                </a:solidFill>
              </a:rPr>
              <a:t>of all Beryllium atoms.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baseline="0" dirty="0">
                <a:solidFill>
                  <a:schemeClr val="tx1"/>
                </a:solidFill>
              </a:rPr>
              <a:t>Some beryllium atoms have 6 neutrons and 4 protons; most have 5 neutrons and 4 protons.</a:t>
            </a:r>
            <a:r>
              <a:rPr lang="en-GB" sz="1200" b="0" i="1" baseline="0" dirty="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baseline="0" dirty="0">
              <a:solidFill>
                <a:schemeClr val="tx1"/>
              </a:solidFill>
            </a:endParaRPr>
          </a:p>
        </p:txBody>
      </p:sp>
      <p:sp>
        <p:nvSpPr>
          <p:cNvPr id="4" name="Slide Number Placeholder 3"/>
          <p:cNvSpPr>
            <a:spLocks noGrp="1"/>
          </p:cNvSpPr>
          <p:nvPr>
            <p:ph type="sldNum" sz="quarter" idx="10"/>
          </p:nvPr>
        </p:nvSpPr>
        <p:spPr/>
        <p:txBody>
          <a:bodyPr/>
          <a:lstStyle/>
          <a:p>
            <a:fld id="{6DE7C73D-9F36-4409-AC4D-B1068866F4E0}" type="slidenum">
              <a:rPr lang="en-GB" smtClean="0"/>
              <a:t>25</a:t>
            </a:fld>
            <a:endParaRPr lang="en-GB"/>
          </a:p>
        </p:txBody>
      </p:sp>
    </p:spTree>
    <p:extLst>
      <p:ext uri="{BB962C8B-B14F-4D97-AF65-F5344CB8AC3E}">
        <p14:creationId xmlns:p14="http://schemas.microsoft.com/office/powerpoint/2010/main" val="32758912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Answers: 	</a:t>
            </a:r>
            <a:r>
              <a:rPr lang="en-GB" sz="1200" b="1" i="1" baseline="0" dirty="0">
                <a:solidFill>
                  <a:schemeClr val="tx1"/>
                </a:solidFill>
              </a:rPr>
              <a:t>1.</a:t>
            </a:r>
            <a:r>
              <a:rPr lang="en-GB" sz="1200" b="0" i="1" baseline="0" dirty="0">
                <a:solidFill>
                  <a:schemeClr val="tx1"/>
                </a:solidFill>
              </a:rPr>
              <a:t> 6p, 6n, 6e;   </a:t>
            </a:r>
            <a:r>
              <a:rPr lang="en-GB" sz="1200" b="1" i="1" baseline="0" dirty="0">
                <a:solidFill>
                  <a:schemeClr val="tx1"/>
                </a:solidFill>
              </a:rPr>
              <a:t>2.</a:t>
            </a:r>
            <a:r>
              <a:rPr lang="en-GB" sz="1200" b="0" i="1" baseline="0" dirty="0">
                <a:solidFill>
                  <a:schemeClr val="tx1"/>
                </a:solidFill>
              </a:rPr>
              <a:t> 6p, 8n, 6e;   </a:t>
            </a:r>
            <a:r>
              <a:rPr lang="en-GB" sz="1200" b="1" i="1" baseline="0" dirty="0">
                <a:solidFill>
                  <a:schemeClr val="tx1"/>
                </a:solidFill>
              </a:rPr>
              <a:t>3.</a:t>
            </a:r>
            <a:r>
              <a:rPr lang="en-GB" sz="1200" b="0" i="1" baseline="0" dirty="0">
                <a:solidFill>
                  <a:schemeClr val="tx1"/>
                </a:solidFill>
              </a:rPr>
              <a:t> 12p, 12n, 12e;   </a:t>
            </a:r>
            <a:r>
              <a:rPr lang="en-GB" sz="1200" b="1" i="1" baseline="0" dirty="0">
                <a:solidFill>
                  <a:schemeClr val="tx1"/>
                </a:solidFill>
              </a:rPr>
              <a:t>4.</a:t>
            </a:r>
            <a:r>
              <a:rPr lang="en-GB" sz="1200" b="0" i="1" baseline="0" dirty="0">
                <a:solidFill>
                  <a:schemeClr val="tx1"/>
                </a:solidFill>
              </a:rPr>
              <a:t> 12p, 14n, 12e;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1" baseline="0" dirty="0">
                <a:solidFill>
                  <a:schemeClr val="tx1"/>
                </a:solidFill>
              </a:rPr>
              <a:t>	5.</a:t>
            </a:r>
            <a:r>
              <a:rPr lang="en-GB" sz="1200" b="0" i="1" baseline="0" dirty="0">
                <a:solidFill>
                  <a:schemeClr val="tx1"/>
                </a:solidFill>
              </a:rPr>
              <a:t> 3p, 3n, 3e;   </a:t>
            </a:r>
            <a:r>
              <a:rPr lang="en-GB" sz="1200" b="1" i="1" baseline="0" dirty="0">
                <a:solidFill>
                  <a:schemeClr val="tx1"/>
                </a:solidFill>
              </a:rPr>
              <a:t>6.</a:t>
            </a:r>
            <a:r>
              <a:rPr lang="en-GB" sz="1200" b="0" i="1" baseline="0" dirty="0">
                <a:solidFill>
                  <a:schemeClr val="tx1"/>
                </a:solidFill>
              </a:rPr>
              <a:t> 3p, 4n, 3e;   </a:t>
            </a:r>
            <a:r>
              <a:rPr lang="en-GB" sz="1200" b="1" i="1" baseline="0" dirty="0">
                <a:solidFill>
                  <a:schemeClr val="tx1"/>
                </a:solidFill>
              </a:rPr>
              <a:t>7.</a:t>
            </a:r>
            <a:r>
              <a:rPr lang="en-GB" sz="1200" b="0" i="1" baseline="0" dirty="0">
                <a:solidFill>
                  <a:schemeClr val="tx1"/>
                </a:solidFill>
              </a:rPr>
              <a:t> 92p, 142n, 92e;   </a:t>
            </a:r>
            <a:r>
              <a:rPr lang="en-GB" sz="1200" b="1" i="1" baseline="0" dirty="0">
                <a:solidFill>
                  <a:schemeClr val="tx1"/>
                </a:solidFill>
              </a:rPr>
              <a:t>8.</a:t>
            </a:r>
            <a:r>
              <a:rPr lang="en-GB" sz="1200" b="0" i="1" baseline="0" dirty="0">
                <a:solidFill>
                  <a:schemeClr val="tx1"/>
                </a:solidFill>
              </a:rPr>
              <a:t> 92p, 146n, 92e.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baseline="0" dirty="0">
              <a:solidFill>
                <a:schemeClr val="tx1"/>
              </a:solidFill>
            </a:endParaRPr>
          </a:p>
        </p:txBody>
      </p:sp>
      <p:sp>
        <p:nvSpPr>
          <p:cNvPr id="4" name="Slide Number Placeholder 3"/>
          <p:cNvSpPr>
            <a:spLocks noGrp="1"/>
          </p:cNvSpPr>
          <p:nvPr>
            <p:ph type="sldNum" sz="quarter" idx="10"/>
          </p:nvPr>
        </p:nvSpPr>
        <p:spPr/>
        <p:txBody>
          <a:bodyPr/>
          <a:lstStyle/>
          <a:p>
            <a:fld id="{6DE7C73D-9F36-4409-AC4D-B1068866F4E0}" type="slidenum">
              <a:rPr lang="en-GB" smtClean="0"/>
              <a:t>26</a:t>
            </a:fld>
            <a:endParaRPr lang="en-GB"/>
          </a:p>
        </p:txBody>
      </p:sp>
    </p:spTree>
    <p:extLst>
      <p:ext uri="{BB962C8B-B14F-4D97-AF65-F5344CB8AC3E}">
        <p14:creationId xmlns:p14="http://schemas.microsoft.com/office/powerpoint/2010/main" val="35885511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Possible answers:	</a:t>
            </a:r>
            <a:r>
              <a:rPr lang="en-GB" sz="1200" b="1" i="1" baseline="0" dirty="0">
                <a:solidFill>
                  <a:schemeClr val="tx1"/>
                </a:solidFill>
              </a:rPr>
              <a:t>9a &amp; 10a   </a:t>
            </a:r>
            <a:r>
              <a:rPr lang="en-GB" sz="1200" b="0" i="1" baseline="0" dirty="0">
                <a:solidFill>
                  <a:schemeClr val="tx1"/>
                </a:solidFill>
              </a:rPr>
              <a:t>Same number of protons, same number of electrons, same element, interact chemically in the same way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		</a:t>
            </a:r>
            <a:r>
              <a:rPr lang="en-GB" sz="1200" b="1" i="1" baseline="0" dirty="0">
                <a:solidFill>
                  <a:schemeClr val="tx1"/>
                </a:solidFill>
              </a:rPr>
              <a:t>9b &amp; 10b   </a:t>
            </a:r>
            <a:r>
              <a:rPr lang="en-GB" sz="1200" b="0" i="1" baseline="0" dirty="0">
                <a:solidFill>
                  <a:schemeClr val="tx1"/>
                </a:solidFill>
              </a:rPr>
              <a:t>Different number of neutrons in the nucleus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1" baseline="0" dirty="0">
                <a:solidFill>
                  <a:schemeClr val="tx1"/>
                </a:solidFill>
              </a:rPr>
              <a:t>		</a:t>
            </a: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baseline="0" dirty="0">
              <a:solidFill>
                <a:schemeClr val="tx1"/>
              </a:solidFill>
            </a:endParaRPr>
          </a:p>
        </p:txBody>
      </p:sp>
      <p:sp>
        <p:nvSpPr>
          <p:cNvPr id="4" name="Slide Number Placeholder 3"/>
          <p:cNvSpPr>
            <a:spLocks noGrp="1"/>
          </p:cNvSpPr>
          <p:nvPr>
            <p:ph type="sldNum" sz="quarter" idx="10"/>
          </p:nvPr>
        </p:nvSpPr>
        <p:spPr/>
        <p:txBody>
          <a:bodyPr/>
          <a:lstStyle/>
          <a:p>
            <a:fld id="{6DE7C73D-9F36-4409-AC4D-B1068866F4E0}" type="slidenum">
              <a:rPr lang="en-GB" smtClean="0"/>
              <a:t>27</a:t>
            </a:fld>
            <a:endParaRPr lang="en-GB"/>
          </a:p>
        </p:txBody>
      </p:sp>
    </p:spTree>
    <p:extLst>
      <p:ext uri="{BB962C8B-B14F-4D97-AF65-F5344CB8AC3E}">
        <p14:creationId xmlns:p14="http://schemas.microsoft.com/office/powerpoint/2010/main" val="39414120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PMA5.1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explain why some nuclei are stable and others are not.</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there are no repulsive forces between protons in a nucleus.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the nucleus contains protons and neutrons.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the nucleus is made of protons and neutrons.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28</a:t>
            </a:fld>
            <a:endParaRPr lang="en-GB"/>
          </a:p>
        </p:txBody>
      </p:sp>
    </p:spTree>
    <p:extLst>
      <p:ext uri="{BB962C8B-B14F-4D97-AF65-F5344CB8AC3E}">
        <p14:creationId xmlns:p14="http://schemas.microsoft.com/office/powerpoint/2010/main" val="10848255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Answers are revealed by clicking on the mouse.</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summary of common misunderstandings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29</a:t>
            </a:fld>
            <a:endParaRPr lang="en-GB"/>
          </a:p>
        </p:txBody>
      </p:sp>
    </p:spTree>
    <p:extLst>
      <p:ext uri="{BB962C8B-B14F-4D97-AF65-F5344CB8AC3E}">
        <p14:creationId xmlns:p14="http://schemas.microsoft.com/office/powerpoint/2010/main" val="19164341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PMA5.1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describe the structure and scale of an atom.</a:t>
            </a:r>
          </a:p>
          <a:p>
            <a:pPr lvl="0"/>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atoms can be seen under a very powerful microscope; the nucleus of an atom is like the nucleus of a biological cell; and electrons are quite close to the nucleus, as shown in diagrams of atoms (that are not drawn to scale).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electrons orbit the nucleus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b="0" kern="1200" baseline="0" dirty="0">
                <a:solidFill>
                  <a:schemeClr val="tx1"/>
                </a:solidFill>
                <a:effectLst/>
                <a:latin typeface="+mn-lt"/>
                <a:ea typeface="+mn-ea"/>
                <a:cs typeface="+mn-cs"/>
              </a:rPr>
              <a:t>electrons are </a:t>
            </a:r>
            <a:r>
              <a:rPr lang="en-GB" sz="1200" kern="1200" baseline="0" dirty="0">
                <a:solidFill>
                  <a:schemeClr val="tx1"/>
                </a:solidFill>
                <a:effectLst/>
                <a:latin typeface="+mn-lt"/>
                <a:ea typeface="+mn-ea"/>
                <a:cs typeface="+mn-cs"/>
              </a:rPr>
              <a:t>around the nucleus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3</a:t>
            </a:fld>
            <a:endParaRPr lang="en-GB"/>
          </a:p>
        </p:txBody>
      </p:sp>
    </p:spTree>
    <p:extLst>
      <p:ext uri="{BB962C8B-B14F-4D97-AF65-F5344CB8AC3E}">
        <p14:creationId xmlns:p14="http://schemas.microsoft.com/office/powerpoint/2010/main" val="41145516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Answers are revealed by clicking on the mouse.</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summary of common misunderstandings can be found in the teacher notes for this activity.</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30</a:t>
            </a:fld>
            <a:endParaRPr lang="en-GB"/>
          </a:p>
        </p:txBody>
      </p:sp>
    </p:spTree>
    <p:extLst>
      <p:ext uri="{BB962C8B-B14F-4D97-AF65-F5344CB8AC3E}">
        <p14:creationId xmlns:p14="http://schemas.microsoft.com/office/powerpoint/2010/main" val="1480192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 </a:t>
            </a:r>
            <a:r>
              <a:rPr lang="en-GB" sz="1200" b="0" i="0" baseline="0" dirty="0">
                <a:solidFill>
                  <a:schemeClr val="tx1"/>
                </a:solidFill>
              </a:rPr>
              <a:t>Statements B and E are right; and statements A, C and D are wrong.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4</a:t>
            </a:fld>
            <a:endParaRPr lang="en-GB"/>
          </a:p>
        </p:txBody>
      </p:sp>
    </p:spTree>
    <p:extLst>
      <p:ext uri="{BB962C8B-B14F-4D97-AF65-F5344CB8AC3E}">
        <p14:creationId xmlns:p14="http://schemas.microsoft.com/office/powerpoint/2010/main" val="20340200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PMA5.1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describe the properties of protons and neutrons in a nucleus.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electrons are held around a nucleus by gravity or magnetism; and there are no forces between the electrons that surround a nucleus. By extension, these misunderstandings may also apply to protons in the nucleus.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electrons orbit the nucleus; or the nucleus contains protons and neutrons.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b="0" kern="1200" baseline="0" dirty="0">
                <a:solidFill>
                  <a:schemeClr val="tx1"/>
                </a:solidFill>
                <a:effectLst/>
                <a:latin typeface="+mn-lt"/>
                <a:ea typeface="+mn-ea"/>
                <a:cs typeface="+mn-cs"/>
              </a:rPr>
              <a:t>electrons are </a:t>
            </a:r>
            <a:r>
              <a:rPr lang="en-GB" sz="1200" kern="1200" baseline="0" dirty="0">
                <a:solidFill>
                  <a:schemeClr val="tx1"/>
                </a:solidFill>
                <a:effectLst/>
                <a:latin typeface="+mn-lt"/>
                <a:ea typeface="+mn-ea"/>
                <a:cs typeface="+mn-cs"/>
              </a:rPr>
              <a:t>around the nucleus; and the nucleus is made of protons and neutrons.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0" dirty="0"/>
              <a:t>Image of nucleus by </a:t>
            </a:r>
            <a:r>
              <a:rPr lang="en-GB" sz="1200" b="0" i="0" kern="1200" dirty="0" err="1">
                <a:solidFill>
                  <a:schemeClr val="tx1"/>
                </a:solidFill>
                <a:effectLst/>
                <a:latin typeface="+mn-lt"/>
                <a:ea typeface="+mn-ea"/>
                <a:cs typeface="+mn-cs"/>
              </a:rPr>
              <a:t>Clker</a:t>
            </a:r>
            <a:r>
              <a:rPr lang="en-GB" sz="1200" b="0" i="0" kern="1200" dirty="0">
                <a:solidFill>
                  <a:schemeClr val="tx1"/>
                </a:solidFill>
                <a:effectLst/>
                <a:latin typeface="+mn-lt"/>
                <a:ea typeface="+mn-ea"/>
                <a:cs typeface="+mn-cs"/>
              </a:rPr>
              <a:t>-Free-Vector-Images from Pixabay</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5</a:t>
            </a:fld>
            <a:endParaRPr lang="en-GB"/>
          </a:p>
        </p:txBody>
      </p:sp>
    </p:spTree>
    <p:extLst>
      <p:ext uri="{BB962C8B-B14F-4D97-AF65-F5344CB8AC3E}">
        <p14:creationId xmlns:p14="http://schemas.microsoft.com/office/powerpoint/2010/main" val="4114551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 </a:t>
            </a:r>
            <a:r>
              <a:rPr lang="en-GB" sz="1200" b="0" i="0" baseline="0" dirty="0">
                <a:solidFill>
                  <a:schemeClr val="tx1"/>
                </a:solidFill>
              </a:rPr>
              <a:t>statements A, B, C and E are right, and statement D is wrong.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6</a:t>
            </a:fld>
            <a:endParaRPr lang="en-GB"/>
          </a:p>
        </p:txBody>
      </p:sp>
    </p:spTree>
    <p:extLst>
      <p:ext uri="{BB962C8B-B14F-4D97-AF65-F5344CB8AC3E}">
        <p14:creationId xmlns:p14="http://schemas.microsoft.com/office/powerpoint/2010/main" val="2034020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PMA5.1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determine the structure of an atom from its mass number and atomic number.</a:t>
            </a:r>
          </a:p>
          <a:p>
            <a:r>
              <a:rPr lang="en-GB" sz="1200" b="1" kern="1200" dirty="0">
                <a:solidFill>
                  <a:schemeClr val="tx1"/>
                </a:solidFill>
                <a:effectLst/>
                <a:latin typeface="+mn-lt"/>
                <a:ea typeface="+mn-ea"/>
                <a:cs typeface="+mn-cs"/>
              </a:rPr>
              <a:t>Common misunderstanding:</a:t>
            </a:r>
            <a:r>
              <a:rPr lang="en-GB" sz="1200" kern="1200" baseline="0" dirty="0">
                <a:solidFill>
                  <a:schemeClr val="tx1"/>
                </a:solidFill>
                <a:effectLst/>
                <a:latin typeface="+mn-lt"/>
                <a:ea typeface="+mn-ea"/>
                <a:cs typeface="+mn-cs"/>
              </a:rPr>
              <a:t> the mass number is the same as the atomic mass on a periodic table.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atomic mass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mass number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Mass number </a:t>
            </a:r>
            <a:r>
              <a:rPr lang="en-GB" sz="1200" b="0" i="0" baseline="0" dirty="0">
                <a:solidFill>
                  <a:schemeClr val="tx1"/>
                </a:solidFill>
              </a:rPr>
              <a:t>refers to a particular type of atom and </a:t>
            </a:r>
            <a:r>
              <a:rPr lang="en-GB" sz="1200" b="1" i="0" baseline="0" dirty="0">
                <a:solidFill>
                  <a:schemeClr val="tx1"/>
                </a:solidFill>
              </a:rPr>
              <a:t>is different to the atomic mass</a:t>
            </a:r>
            <a:r>
              <a:rPr lang="en-GB" sz="1200" b="0" i="0" baseline="0"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baseline="0" dirty="0">
                <a:solidFill>
                  <a:schemeClr val="tx1"/>
                </a:solidFill>
              </a:rPr>
              <a:t>E.g. the atomic mass of beryllium given on a periodic table is 9.0122. This is the </a:t>
            </a:r>
            <a:r>
              <a:rPr lang="en-GB" sz="1200" b="0" i="1" baseline="0" dirty="0">
                <a:solidFill>
                  <a:schemeClr val="tx1"/>
                </a:solidFill>
              </a:rPr>
              <a:t>average mass </a:t>
            </a:r>
            <a:r>
              <a:rPr lang="en-GB" sz="1200" b="0" i="0" baseline="0" dirty="0">
                <a:solidFill>
                  <a:schemeClr val="tx1"/>
                </a:solidFill>
              </a:rPr>
              <a:t>of all Beryllium atoms.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baseline="0" dirty="0">
                <a:solidFill>
                  <a:schemeClr val="tx1"/>
                </a:solidFill>
              </a:rPr>
              <a:t>Some beryllium atoms have 6 neutrons and 4 protons; most have 5 neutrons and 4 protons.</a:t>
            </a:r>
            <a:r>
              <a:rPr lang="en-GB" sz="1200" b="0" i="1" baseline="0" dirty="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Parts of this slide are revealed with a mouse click, to allow time for discussion.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baseline="0" dirty="0">
              <a:solidFill>
                <a:schemeClr val="tx1"/>
              </a:solidFill>
            </a:endParaRPr>
          </a:p>
        </p:txBody>
      </p:sp>
      <p:sp>
        <p:nvSpPr>
          <p:cNvPr id="4" name="Slide Number Placeholder 3"/>
          <p:cNvSpPr>
            <a:spLocks noGrp="1"/>
          </p:cNvSpPr>
          <p:nvPr>
            <p:ph type="sldNum" sz="quarter" idx="10"/>
          </p:nvPr>
        </p:nvSpPr>
        <p:spPr/>
        <p:txBody>
          <a:bodyPr/>
          <a:lstStyle/>
          <a:p>
            <a:fld id="{6DE7C73D-9F36-4409-AC4D-B1068866F4E0}" type="slidenum">
              <a:rPr lang="en-GB" smtClean="0"/>
              <a:t>7</a:t>
            </a:fld>
            <a:endParaRPr lang="en-GB"/>
          </a:p>
        </p:txBody>
      </p:sp>
    </p:spTree>
    <p:extLst>
      <p:ext uri="{BB962C8B-B14F-4D97-AF65-F5344CB8AC3E}">
        <p14:creationId xmlns:p14="http://schemas.microsoft.com/office/powerpoint/2010/main" val="10001796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Parts of this slide are revealed with a mouse click, to allow time for discussion.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p:txBody>
      </p:sp>
      <p:sp>
        <p:nvSpPr>
          <p:cNvPr id="4" name="Slide Number Placeholder 3"/>
          <p:cNvSpPr>
            <a:spLocks noGrp="1"/>
          </p:cNvSpPr>
          <p:nvPr>
            <p:ph type="sldNum" sz="quarter" idx="10"/>
          </p:nvPr>
        </p:nvSpPr>
        <p:spPr/>
        <p:txBody>
          <a:bodyPr/>
          <a:lstStyle/>
          <a:p>
            <a:fld id="{6DE7C73D-9F36-4409-AC4D-B1068866F4E0}" type="slidenum">
              <a:rPr lang="en-GB" smtClean="0"/>
              <a:t>8</a:t>
            </a:fld>
            <a:endParaRPr lang="en-GB"/>
          </a:p>
        </p:txBody>
      </p:sp>
    </p:spTree>
    <p:extLst>
      <p:ext uri="{BB962C8B-B14F-4D97-AF65-F5344CB8AC3E}">
        <p14:creationId xmlns:p14="http://schemas.microsoft.com/office/powerpoint/2010/main" val="3321434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a:t>
            </a:r>
            <a:r>
              <a:rPr lang="en-GB" sz="1200" b="1" i="0" baseline="0">
                <a:solidFill>
                  <a:schemeClr val="tx1"/>
                </a:solidFill>
              </a:rPr>
              <a:t>: </a:t>
            </a:r>
            <a:r>
              <a:rPr lang="en-GB" sz="1200" b="0" i="0" baseline="0">
                <a:solidFill>
                  <a:schemeClr val="tx1"/>
                </a:solidFill>
              </a:rPr>
              <a:t>B</a:t>
            </a:r>
            <a:endParaRPr lang="en-GB" sz="1200" b="0" i="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9</a:t>
            </a:fld>
            <a:endParaRPr lang="en-GB"/>
          </a:p>
        </p:txBody>
      </p:sp>
    </p:spTree>
    <p:extLst>
      <p:ext uri="{BB962C8B-B14F-4D97-AF65-F5344CB8AC3E}">
        <p14:creationId xmlns:p14="http://schemas.microsoft.com/office/powerpoint/2010/main" val="3206348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14/01/2022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4229756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14/01/2022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1402113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14/01/2022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4112509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14/01/2022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4164748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7045666-C2DB-4374-98FD-31A24254EBAB}" type="datetimeFigureOut">
              <a:rPr lang="en-GB" smtClean="0"/>
              <a:t>14/01/2022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3829058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7045666-C2DB-4374-98FD-31A24254EBAB}" type="datetimeFigureOut">
              <a:rPr lang="en-GB" smtClean="0"/>
              <a:t>14/01/2022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679895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7045666-C2DB-4374-98FD-31A24254EBAB}" type="datetimeFigureOut">
              <a:rPr lang="en-GB" smtClean="0"/>
              <a:t>14/01/2022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380813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045666-C2DB-4374-98FD-31A24254EBAB}" type="datetimeFigureOut">
              <a:rPr lang="en-GB" smtClean="0"/>
              <a:t>14/01/2022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302775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045666-C2DB-4374-98FD-31A24254EBAB}" type="datetimeFigureOut">
              <a:rPr lang="en-GB" smtClean="0"/>
              <a:t>14/01/2022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193576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7045666-C2DB-4374-98FD-31A24254EBAB}" type="datetimeFigureOut">
              <a:rPr lang="en-GB" smtClean="0"/>
              <a:t>14/01/2022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2793256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7045666-C2DB-4374-98FD-31A24254EBAB}" type="datetimeFigureOut">
              <a:rPr lang="en-GB" smtClean="0"/>
              <a:t>14/01/2022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346972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045666-C2DB-4374-98FD-31A24254EBAB}" type="datetimeFigureOut">
              <a:rPr lang="en-GB" smtClean="0"/>
              <a:t>14/01/2022</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48A154-E206-4365-8F5D-0EA04C752EDB}" type="slidenum">
              <a:rPr lang="en-GB" smtClean="0"/>
              <a:t>‹#›</a:t>
            </a:fld>
            <a:endParaRPr lang="en-GB"/>
          </a:p>
        </p:txBody>
      </p:sp>
    </p:spTree>
    <p:extLst>
      <p:ext uri="{BB962C8B-B14F-4D97-AF65-F5344CB8AC3E}">
        <p14:creationId xmlns:p14="http://schemas.microsoft.com/office/powerpoint/2010/main" val="11367523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26.xml"/><Relationship Id="rId3" Type="http://schemas.openxmlformats.org/officeDocument/2006/relationships/image" Target="../media/image1.png"/><Relationship Id="rId7" Type="http://schemas.openxmlformats.org/officeDocument/2006/relationships/slide" Target="slide3.xml"/><Relationship Id="rId12" Type="http://schemas.openxmlformats.org/officeDocument/2006/relationships/slide" Target="slide5.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slide" Target="slide15.xml"/><Relationship Id="rId11" Type="http://schemas.openxmlformats.org/officeDocument/2006/relationships/slide" Target="slide28.xml"/><Relationship Id="rId5" Type="http://schemas.openxmlformats.org/officeDocument/2006/relationships/slide" Target="slide12.xml"/><Relationship Id="rId10" Type="http://schemas.openxmlformats.org/officeDocument/2006/relationships/slide" Target="slide18.xml"/><Relationship Id="rId4" Type="http://schemas.openxmlformats.org/officeDocument/2006/relationships/hyperlink" Target="BEST_PMA_3_1_Teacher%20notes_key%20concept_Transfer%20of%20energy%20by%20conduction.docx" TargetMode="External"/><Relationship Id="rId9" Type="http://schemas.openxmlformats.org/officeDocument/2006/relationships/slide" Target="slide10.xml"/><Relationship Id="rId14" Type="http://schemas.openxmlformats.org/officeDocument/2006/relationships/slide" Target="slide2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hyperlink" Target="http://www.bestevidencescienceteaching.org/"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www.bestevidencescienceteaching.org/"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slide" Target="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 name="Picture 65">
            <a:extLst>
              <a:ext uri="{FF2B5EF4-FFF2-40B4-BE49-F238E27FC236}">
                <a16:creationId xmlns:a16="http://schemas.microsoft.com/office/drawing/2014/main" id="{29F46856-F9F5-44F9-BBF0-C056BBC91B1D}"/>
              </a:ext>
            </a:extLst>
          </p:cNvPr>
          <p:cNvPicPr>
            <a:picLocks noChangeAspect="1"/>
          </p:cNvPicPr>
          <p:nvPr/>
        </p:nvPicPr>
        <p:blipFill>
          <a:blip r:embed="rId3"/>
          <a:stretch>
            <a:fillRect/>
          </a:stretch>
        </p:blipFill>
        <p:spPr>
          <a:xfrm>
            <a:off x="0" y="651781"/>
            <a:ext cx="9144000" cy="6203552"/>
          </a:xfrm>
          <a:prstGeom prst="rect">
            <a:avLst/>
          </a:prstGeom>
        </p:spPr>
      </p:pic>
      <p:sp>
        <p:nvSpPr>
          <p:cNvPr id="86" name="Rounded Rectangle 85">
            <a:hlinkClick r:id="rId4" action="ppaction://hlinkfile"/>
          </p:cNvPr>
          <p:cNvSpPr/>
          <p:nvPr/>
        </p:nvSpPr>
        <p:spPr>
          <a:xfrm>
            <a:off x="4352422" y="5610794"/>
            <a:ext cx="4540273" cy="681618"/>
          </a:xfrm>
          <a:prstGeom prst="roundRect">
            <a:avLst>
              <a:gd name="adj" fmla="val 2693"/>
            </a:avLst>
          </a:prstGeom>
          <a:solidFill>
            <a:srgbClr val="604A7B"/>
          </a:solid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1200" b="1" dirty="0">
                <a:latin typeface="Verdana" panose="020B0604030504040204" pitchFamily="34" charset="0"/>
                <a:ea typeface="Verdana" panose="020B0604030504040204" pitchFamily="34" charset="0"/>
              </a:rPr>
              <a:t>Run the slide show to activate the clickable boxes.</a:t>
            </a:r>
          </a:p>
          <a:p>
            <a:pPr algn="ctr"/>
            <a:r>
              <a:rPr lang="en-GB" sz="1200" b="1" dirty="0">
                <a:latin typeface="Verdana" panose="020B0604030504040204" pitchFamily="34" charset="0"/>
                <a:ea typeface="Verdana" panose="020B0604030504040204" pitchFamily="34" charset="0"/>
              </a:rPr>
              <a:t>Useful information can be found in the slide notes.</a:t>
            </a:r>
            <a:endParaRPr lang="en-GB" sz="1100" dirty="0">
              <a:latin typeface="Verdana" panose="020B0604030504040204" pitchFamily="34" charset="0"/>
              <a:ea typeface="Verdana" panose="020B0604030504040204" pitchFamily="34" charset="0"/>
            </a:endParaRPr>
          </a:p>
        </p:txBody>
      </p:sp>
      <p:sp>
        <p:nvSpPr>
          <p:cNvPr id="91" name="Title 1"/>
          <p:cNvSpPr txBox="1">
            <a:spLocks/>
          </p:cNvSpPr>
          <p:nvPr/>
        </p:nvSpPr>
        <p:spPr>
          <a:xfrm>
            <a:off x="0" y="2175"/>
            <a:ext cx="9144000" cy="63538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solidFill>
                  <a:schemeClr val="tx1"/>
                </a:solidFill>
              </a:rPr>
              <a:t>Key concept PMA5.1</a:t>
            </a:r>
            <a:r>
              <a:rPr kumimoji="0" lang="en-US" sz="2000" b="1" i="0" u="none" strike="noStrike" kern="1200" cap="none" spc="0" normalizeH="0" noProof="0" dirty="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rPr>
              <a:t>: Atomic nuclei</a:t>
            </a:r>
            <a:endParaRPr kumimoji="0" lang="en-GB" sz="2000" b="1" i="0" u="none" strike="noStrike" kern="1200" cap="none" spc="0" normalizeH="0" noProof="0" dirty="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3" name="Text Box 234"/>
          <p:cNvSpPr txBox="1"/>
          <p:nvPr/>
        </p:nvSpPr>
        <p:spPr>
          <a:xfrm>
            <a:off x="7545461" y="2436957"/>
            <a:ext cx="200025" cy="195814"/>
          </a:xfrm>
          <a:prstGeom prst="rect">
            <a:avLst/>
          </a:prstGeom>
          <a:solidFill>
            <a:srgbClr val="604A7B"/>
          </a:solidFill>
          <a:ln w="6350">
            <a:noFill/>
          </a:ln>
        </p:spPr>
        <p:txBody>
          <a:bodyPr rot="0" spcFirstLastPara="0" vert="horz" wrap="square" lIns="36000" tIns="36000" rIns="36000" bIns="36000" numCol="1" spcCol="0" rtlCol="0" fromWordArt="0" anchor="ctr" anchorCtr="0" forceAA="0" compatLnSpc="1">
            <a:prstTxWarp prst="textNoShape">
              <a:avLst/>
            </a:prstTxWarp>
            <a:spAutoFit/>
          </a:bodyPr>
          <a:lstStyle/>
          <a:p>
            <a:pPr algn="ctr">
              <a:spcAft>
                <a:spcPts val="0"/>
              </a:spcAft>
            </a:pPr>
            <a:r>
              <a:rPr lang="en-GB" sz="800" b="1" dirty="0">
                <a:solidFill>
                  <a:srgbClr val="FFFFFF"/>
                </a:solidFill>
                <a:effectLst/>
                <a:latin typeface="Arial Black" panose="020B0A04020102020204" pitchFamily="34" charset="0"/>
                <a:ea typeface="Calibri" panose="020F0502020204030204" pitchFamily="34" charset="0"/>
                <a:cs typeface="Arial" panose="020B0604020202020204" pitchFamily="34" charset="0"/>
              </a:rPr>
              <a:t>B</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grpSp>
        <p:nvGrpSpPr>
          <p:cNvPr id="45" name="Group 44"/>
          <p:cNvGrpSpPr/>
          <p:nvPr/>
        </p:nvGrpSpPr>
        <p:grpSpPr>
          <a:xfrm>
            <a:off x="212333" y="5690206"/>
            <a:ext cx="3926671" cy="517833"/>
            <a:chOff x="193862" y="5695967"/>
            <a:chExt cx="3926671" cy="517833"/>
          </a:xfrm>
        </p:grpSpPr>
        <p:sp>
          <p:nvSpPr>
            <p:cNvPr id="46" name="Text Box 234"/>
            <p:cNvSpPr txBox="1"/>
            <p:nvPr/>
          </p:nvSpPr>
          <p:spPr>
            <a:xfrm>
              <a:off x="193862" y="5695967"/>
              <a:ext cx="200025" cy="222250"/>
            </a:xfrm>
            <a:prstGeom prst="rect">
              <a:avLst/>
            </a:prstGeom>
            <a:solidFill>
              <a:srgbClr val="604A7B"/>
            </a:solidFill>
            <a:ln w="6350">
              <a:noFill/>
            </a:ln>
          </p:spPr>
          <p:txBody>
            <a:bodyPr rot="0" spcFirstLastPara="0" vert="horz" wrap="square" lIns="36000" tIns="36000" rIns="36000" bIns="36000" numCol="1" spcCol="0" rtlCol="0" fromWordArt="0" anchor="ctr" anchorCtr="0" forceAA="0" compatLnSpc="1">
              <a:prstTxWarp prst="textNoShape">
                <a:avLst/>
              </a:prstTxWarp>
              <a:spAutoFit/>
            </a:bodyPr>
            <a:lstStyle/>
            <a:p>
              <a:pPr algn="ctr">
                <a:spcAft>
                  <a:spcPts val="0"/>
                </a:spcAft>
              </a:pPr>
              <a:r>
                <a:rPr lang="en-GB" sz="800" b="1" dirty="0">
                  <a:solidFill>
                    <a:srgbClr val="FFFFFF"/>
                  </a:solidFill>
                  <a:effectLst/>
                  <a:latin typeface="Arial Black" panose="020B0A04020102020204" pitchFamily="34" charset="0"/>
                  <a:ea typeface="Calibri" panose="020F0502020204030204" pitchFamily="34" charset="0"/>
                  <a:cs typeface="Arial" panose="020B0604020202020204" pitchFamily="34" charset="0"/>
                </a:rPr>
                <a:t>P</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6" name="Rectangle 55"/>
            <p:cNvSpPr/>
            <p:nvPr/>
          </p:nvSpPr>
          <p:spPr>
            <a:xfrm>
              <a:off x="393887" y="5695967"/>
              <a:ext cx="3726646" cy="222250"/>
            </a:xfrm>
            <a:prstGeom prst="rect">
              <a:avLst/>
            </a:prstGeom>
          </p:spPr>
          <p:txBody>
            <a:bodyPr wrap="square" anchor="ctr" anchorCtr="0">
              <a:noAutofit/>
            </a:bodyPr>
            <a:lstStyle/>
            <a:p>
              <a:r>
                <a:rPr lang="en-GB" sz="900" dirty="0">
                  <a:latin typeface="Verdana" panose="020B0604030504040204" pitchFamily="34" charset="0"/>
                  <a:ea typeface="Verdana" panose="020B0604030504040204" pitchFamily="34" charset="0"/>
                </a:rPr>
                <a:t>Prior understanding from earlier stages of learning.</a:t>
              </a:r>
            </a:p>
          </p:txBody>
        </p:sp>
        <p:sp>
          <p:nvSpPr>
            <p:cNvPr id="57" name="Text Box 235"/>
            <p:cNvSpPr txBox="1"/>
            <p:nvPr/>
          </p:nvSpPr>
          <p:spPr>
            <a:xfrm>
              <a:off x="193862" y="5991550"/>
              <a:ext cx="200025" cy="222250"/>
            </a:xfrm>
            <a:prstGeom prst="rect">
              <a:avLst/>
            </a:prstGeom>
            <a:solidFill>
              <a:srgbClr val="604A7B"/>
            </a:solidFill>
            <a:ln w="6350">
              <a:noFill/>
            </a:ln>
          </p:spPr>
          <p:txBody>
            <a:bodyPr rot="0" spcFirstLastPara="0" vert="horz" wrap="square" lIns="36000" tIns="36000" rIns="36000" bIns="36000" numCol="1" spcCol="0" rtlCol="0" fromWordArt="0" anchor="ctr" anchorCtr="0" forceAA="0" compatLnSpc="1">
              <a:prstTxWarp prst="textNoShape">
                <a:avLst/>
              </a:prstTxWarp>
              <a:spAutoFit/>
            </a:bodyPr>
            <a:lstStyle/>
            <a:p>
              <a:pPr algn="ctr">
                <a:spcAft>
                  <a:spcPts val="0"/>
                </a:spcAft>
              </a:pPr>
              <a:r>
                <a:rPr lang="en-GB" sz="800" b="1" dirty="0">
                  <a:solidFill>
                    <a:srgbClr val="FFFFFF"/>
                  </a:solidFill>
                  <a:effectLst/>
                  <a:latin typeface="Arial Black" panose="020B0A04020102020204" pitchFamily="34" charset="0"/>
                  <a:ea typeface="Calibri" panose="020F0502020204030204" pitchFamily="34" charset="0"/>
                  <a:cs typeface="Arial" panose="020B0604020202020204" pitchFamily="34" charset="0"/>
                </a:rPr>
                <a:t>B</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8" name="Rectangle 57"/>
            <p:cNvSpPr/>
            <p:nvPr/>
          </p:nvSpPr>
          <p:spPr>
            <a:xfrm>
              <a:off x="393887" y="5991550"/>
              <a:ext cx="2506663" cy="222250"/>
            </a:xfrm>
            <a:prstGeom prst="rect">
              <a:avLst/>
            </a:prstGeom>
          </p:spPr>
          <p:txBody>
            <a:bodyPr wrap="square" anchor="ctr" anchorCtr="0">
              <a:noAutofit/>
            </a:bodyPr>
            <a:lstStyle/>
            <a:p>
              <a:r>
                <a:rPr lang="en-GB" sz="900" dirty="0">
                  <a:latin typeface="Verdana" panose="020B0604030504040204" pitchFamily="34" charset="0"/>
                  <a:ea typeface="Verdana" panose="020B0604030504040204" pitchFamily="34" charset="0"/>
                </a:rPr>
                <a:t>Bridge to later stages of learning.</a:t>
              </a:r>
            </a:p>
          </p:txBody>
        </p:sp>
      </p:grpSp>
      <p:grpSp>
        <p:nvGrpSpPr>
          <p:cNvPr id="72" name="Group 71"/>
          <p:cNvGrpSpPr/>
          <p:nvPr/>
        </p:nvGrpSpPr>
        <p:grpSpPr>
          <a:xfrm>
            <a:off x="1436957" y="1380530"/>
            <a:ext cx="7344000" cy="108806"/>
            <a:chOff x="-3399" y="3399"/>
            <a:chExt cx="7492276" cy="108806"/>
          </a:xfrm>
        </p:grpSpPr>
        <p:cxnSp>
          <p:nvCxnSpPr>
            <p:cNvPr id="73" name="Straight Arrow Connector 72"/>
            <p:cNvCxnSpPr/>
            <p:nvPr/>
          </p:nvCxnSpPr>
          <p:spPr>
            <a:xfrm>
              <a:off x="110490" y="57150"/>
              <a:ext cx="7378387" cy="0"/>
            </a:xfrm>
            <a:prstGeom prst="straightConnector1">
              <a:avLst/>
            </a:prstGeom>
            <a:ln w="50800">
              <a:solidFill>
                <a:srgbClr val="604A7B"/>
              </a:solidFill>
              <a:tailEnd type="triangle"/>
            </a:ln>
          </p:spPr>
          <p:style>
            <a:lnRef idx="1">
              <a:schemeClr val="accent1"/>
            </a:lnRef>
            <a:fillRef idx="0">
              <a:schemeClr val="accent1"/>
            </a:fillRef>
            <a:effectRef idx="0">
              <a:schemeClr val="accent1"/>
            </a:effectRef>
            <a:fontRef idx="minor">
              <a:schemeClr val="tx1"/>
            </a:fontRef>
          </p:style>
        </p:cxnSp>
        <p:grpSp>
          <p:nvGrpSpPr>
            <p:cNvPr id="74" name="Group 73"/>
            <p:cNvGrpSpPr/>
            <p:nvPr/>
          </p:nvGrpSpPr>
          <p:grpSpPr>
            <a:xfrm>
              <a:off x="-3399" y="3399"/>
              <a:ext cx="1791301" cy="108806"/>
              <a:chOff x="-3999" y="3399"/>
              <a:chExt cx="2107274" cy="108806"/>
            </a:xfrm>
          </p:grpSpPr>
          <p:sp>
            <p:nvSpPr>
              <p:cNvPr id="76" name="Parallelogram 75"/>
              <p:cNvSpPr/>
              <p:nvPr/>
            </p:nvSpPr>
            <p:spPr>
              <a:xfrm rot="10800000" flipV="1">
                <a:off x="-1114" y="3399"/>
                <a:ext cx="2104389" cy="53975"/>
              </a:xfrm>
              <a:prstGeom prst="parallelogram">
                <a:avLst>
                  <a:gd name="adj" fmla="val 199000"/>
                </a:avLst>
              </a:prstGeom>
              <a:solidFill>
                <a:srgbClr val="604A7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7" name="Parallelogram 76"/>
              <p:cNvSpPr/>
              <p:nvPr/>
            </p:nvSpPr>
            <p:spPr>
              <a:xfrm rot="10800000">
                <a:off x="-3999" y="58205"/>
                <a:ext cx="2104937" cy="54000"/>
              </a:xfrm>
              <a:prstGeom prst="parallelogram">
                <a:avLst>
                  <a:gd name="adj" fmla="val 199000"/>
                </a:avLst>
              </a:prstGeom>
              <a:solidFill>
                <a:srgbClr val="604A7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sp>
          <p:nvSpPr>
            <p:cNvPr id="75" name="Text Box 2"/>
            <p:cNvSpPr txBox="1">
              <a:spLocks noChangeArrowheads="1"/>
            </p:cNvSpPr>
            <p:nvPr/>
          </p:nvSpPr>
          <p:spPr bwMode="auto">
            <a:xfrm>
              <a:off x="219057" y="10601"/>
              <a:ext cx="1295400" cy="95258"/>
            </a:xfrm>
            <a:prstGeom prst="rect">
              <a:avLst/>
            </a:prstGeom>
            <a:solidFill>
              <a:srgbClr val="604A7B"/>
            </a:solidFill>
            <a:ln w="9525">
              <a:noFill/>
              <a:miter lim="800000"/>
              <a:headEnd/>
              <a:tailEnd/>
            </a:ln>
          </p:spPr>
          <p:txBody>
            <a:bodyPr rot="0" vert="horz" wrap="square" lIns="0" tIns="0" rIns="0" bIns="0" anchor="t" anchorCtr="0">
              <a:noAutofit/>
            </a:bodyPr>
            <a:lstStyle/>
            <a:p>
              <a:pPr algn="ctr">
                <a:spcAft>
                  <a:spcPts val="0"/>
                </a:spcAft>
              </a:pPr>
              <a:r>
                <a:rPr lang="en-GB" sz="600" b="1" cap="all">
                  <a:solidFill>
                    <a:srgbClr val="FFFFFF"/>
                  </a:solidFill>
                  <a:effectLst/>
                  <a:latin typeface="Calibri" panose="020F0502020204030204" pitchFamily="34" charset="0"/>
                  <a:ea typeface="Calibri" panose="020F0502020204030204" pitchFamily="34" charset="0"/>
                  <a:cs typeface="Arial" panose="020B0604020202020204" pitchFamily="34" charset="0"/>
                </a:rPr>
                <a:t>C o n c e p t u a l   p r o g r e s s I o n</a:t>
              </a:r>
              <a:endParaRPr lang="en-GB" sz="1100">
                <a:effectLst/>
                <a:latin typeface="Calibri" panose="020F0502020204030204" pitchFamily="34" charset="0"/>
                <a:ea typeface="Calibri" panose="020F0502020204030204" pitchFamily="34" charset="0"/>
                <a:cs typeface="Arial" panose="020B0604020202020204" pitchFamily="34" charset="0"/>
              </a:endParaRPr>
            </a:p>
          </p:txBody>
        </p:sp>
      </p:grpSp>
      <p:grpSp>
        <p:nvGrpSpPr>
          <p:cNvPr id="3" name="Group 2">
            <a:extLst>
              <a:ext uri="{FF2B5EF4-FFF2-40B4-BE49-F238E27FC236}">
                <a16:creationId xmlns:a16="http://schemas.microsoft.com/office/drawing/2014/main" id="{6A52444D-8C90-4E50-9952-8972DA6AC8B5}"/>
              </a:ext>
            </a:extLst>
          </p:cNvPr>
          <p:cNvGrpSpPr/>
          <p:nvPr/>
        </p:nvGrpSpPr>
        <p:grpSpPr>
          <a:xfrm>
            <a:off x="212333" y="813857"/>
            <a:ext cx="8683572" cy="4682509"/>
            <a:chOff x="212333" y="813857"/>
            <a:chExt cx="8683572" cy="4682509"/>
          </a:xfrm>
        </p:grpSpPr>
        <p:grpSp>
          <p:nvGrpSpPr>
            <p:cNvPr id="6" name="Group 5">
              <a:extLst>
                <a:ext uri="{FF2B5EF4-FFF2-40B4-BE49-F238E27FC236}">
                  <a16:creationId xmlns:a16="http://schemas.microsoft.com/office/drawing/2014/main" id="{F83AD86A-1316-4EAF-8DB0-415AC0E31055}"/>
                </a:ext>
              </a:extLst>
            </p:cNvPr>
            <p:cNvGrpSpPr/>
            <p:nvPr/>
          </p:nvGrpSpPr>
          <p:grpSpPr>
            <a:xfrm>
              <a:off x="212333" y="813857"/>
              <a:ext cx="8683572" cy="4682509"/>
              <a:chOff x="212333" y="813857"/>
              <a:chExt cx="8683572" cy="4682509"/>
            </a:xfrm>
          </p:grpSpPr>
          <p:grpSp>
            <p:nvGrpSpPr>
              <p:cNvPr id="5" name="Group 4"/>
              <p:cNvGrpSpPr/>
              <p:nvPr/>
            </p:nvGrpSpPr>
            <p:grpSpPr>
              <a:xfrm>
                <a:off x="212333" y="813857"/>
                <a:ext cx="8683572" cy="4682509"/>
                <a:chOff x="212333" y="813857"/>
                <a:chExt cx="8683572" cy="4682509"/>
              </a:xfrm>
            </p:grpSpPr>
            <p:grpSp>
              <p:nvGrpSpPr>
                <p:cNvPr id="89" name="Group 88"/>
                <p:cNvGrpSpPr/>
                <p:nvPr/>
              </p:nvGrpSpPr>
              <p:grpSpPr>
                <a:xfrm>
                  <a:off x="212333" y="813857"/>
                  <a:ext cx="8683572" cy="4682509"/>
                  <a:chOff x="213529" y="766232"/>
                  <a:chExt cx="8683572" cy="4682509"/>
                </a:xfrm>
              </p:grpSpPr>
              <p:grpSp>
                <p:nvGrpSpPr>
                  <p:cNvPr id="51" name="Group 50"/>
                  <p:cNvGrpSpPr/>
                  <p:nvPr/>
                </p:nvGrpSpPr>
                <p:grpSpPr>
                  <a:xfrm>
                    <a:off x="213529" y="766232"/>
                    <a:ext cx="8683572" cy="4682322"/>
                    <a:chOff x="213528" y="781472"/>
                    <a:chExt cx="8683572" cy="4682322"/>
                  </a:xfrm>
                </p:grpSpPr>
                <p:grpSp>
                  <p:nvGrpSpPr>
                    <p:cNvPr id="41" name="Group 40"/>
                    <p:cNvGrpSpPr/>
                    <p:nvPr/>
                  </p:nvGrpSpPr>
                  <p:grpSpPr>
                    <a:xfrm>
                      <a:off x="213528" y="781472"/>
                      <a:ext cx="8681180" cy="4682322"/>
                      <a:chOff x="237339" y="997372"/>
                      <a:chExt cx="8681180" cy="4682322"/>
                    </a:xfrm>
                  </p:grpSpPr>
                  <p:grpSp>
                    <p:nvGrpSpPr>
                      <p:cNvPr id="34" name="Group 33"/>
                      <p:cNvGrpSpPr/>
                      <p:nvPr/>
                    </p:nvGrpSpPr>
                    <p:grpSpPr>
                      <a:xfrm>
                        <a:off x="1353428" y="997372"/>
                        <a:ext cx="7565091" cy="1942089"/>
                        <a:chOff x="1348745" y="997475"/>
                        <a:chExt cx="7565091" cy="1942089"/>
                      </a:xfrm>
                    </p:grpSpPr>
                    <p:grpSp>
                      <p:nvGrpSpPr>
                        <p:cNvPr id="32" name="Group 31"/>
                        <p:cNvGrpSpPr/>
                        <p:nvPr/>
                      </p:nvGrpSpPr>
                      <p:grpSpPr>
                        <a:xfrm>
                          <a:off x="1348745" y="997475"/>
                          <a:ext cx="7565091" cy="1942089"/>
                          <a:chOff x="1348745" y="997475"/>
                          <a:chExt cx="7565091" cy="1942089"/>
                        </a:xfrm>
                      </p:grpSpPr>
                      <p:sp>
                        <p:nvSpPr>
                          <p:cNvPr id="2" name="Rectangle 1"/>
                          <p:cNvSpPr/>
                          <p:nvPr/>
                        </p:nvSpPr>
                        <p:spPr>
                          <a:xfrm>
                            <a:off x="1348745" y="997475"/>
                            <a:ext cx="7565091" cy="503794"/>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pPr>
                            <a:r>
                              <a:rPr lang="en-GB" sz="1100" dirty="0">
                                <a:solidFill>
                                  <a:schemeClr val="tx1"/>
                                </a:solidFill>
                                <a:latin typeface="Verdana" panose="020B0604030504040204" pitchFamily="34" charset="0"/>
                                <a:ea typeface="Verdana" panose="020B0604030504040204" pitchFamily="34" charset="0"/>
                              </a:rPr>
                              <a:t>There is a fixed number of positively charged protons in the nucleus of each atom of an element, but the number of neutrons can vary to make isotopes that are either stable or unstable.</a:t>
                            </a:r>
                          </a:p>
                        </p:txBody>
                      </p:sp>
                      <p:sp>
                        <p:nvSpPr>
                          <p:cNvPr id="4" name="Rectangle 3"/>
                          <p:cNvSpPr/>
                          <p:nvPr/>
                        </p:nvSpPr>
                        <p:spPr>
                          <a:xfrm>
                            <a:off x="1348745" y="1715564"/>
                            <a:ext cx="1512000" cy="122400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Describe the structure and scale of an atom.</a:t>
                            </a:r>
                          </a:p>
                        </p:txBody>
                      </p:sp>
                      <p:sp>
                        <p:nvSpPr>
                          <p:cNvPr id="14" name="Rectangle 13"/>
                          <p:cNvSpPr/>
                          <p:nvPr/>
                        </p:nvSpPr>
                        <p:spPr>
                          <a:xfrm>
                            <a:off x="2861813" y="1715564"/>
                            <a:ext cx="1512000" cy="122400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Describe the properties of protons and neutrons in a nucleus. </a:t>
                            </a:r>
                          </a:p>
                        </p:txBody>
                      </p:sp>
                      <p:sp>
                        <p:nvSpPr>
                          <p:cNvPr id="15" name="Rectangle 14"/>
                          <p:cNvSpPr/>
                          <p:nvPr/>
                        </p:nvSpPr>
                        <p:spPr>
                          <a:xfrm>
                            <a:off x="4374881" y="1715564"/>
                            <a:ext cx="1512000" cy="122400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Determine the structure of an atom from its mass number and atomic number.</a:t>
                            </a:r>
                          </a:p>
                        </p:txBody>
                      </p:sp>
                      <p:sp>
                        <p:nvSpPr>
                          <p:cNvPr id="16" name="Rectangle 15"/>
                          <p:cNvSpPr/>
                          <p:nvPr/>
                        </p:nvSpPr>
                        <p:spPr>
                          <a:xfrm>
                            <a:off x="5887949" y="1715564"/>
                            <a:ext cx="1512000" cy="122400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Explain what isotopes of an element are.</a:t>
                            </a:r>
                          </a:p>
                        </p:txBody>
                      </p:sp>
                      <p:sp>
                        <p:nvSpPr>
                          <p:cNvPr id="17" name="Rectangle 16"/>
                          <p:cNvSpPr/>
                          <p:nvPr/>
                        </p:nvSpPr>
                        <p:spPr>
                          <a:xfrm>
                            <a:off x="7401019" y="1715564"/>
                            <a:ext cx="1512000" cy="122400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Explain why some nuclei are stable and others are not.</a:t>
                            </a:r>
                          </a:p>
                        </p:txBody>
                      </p:sp>
                      <p:sp>
                        <p:nvSpPr>
                          <p:cNvPr id="20" name="Text Box 234"/>
                          <p:cNvSpPr txBox="1"/>
                          <p:nvPr/>
                        </p:nvSpPr>
                        <p:spPr>
                          <a:xfrm>
                            <a:off x="1464900" y="2601021"/>
                            <a:ext cx="200025" cy="222250"/>
                          </a:xfrm>
                          <a:prstGeom prst="rect">
                            <a:avLst/>
                          </a:prstGeom>
                          <a:solidFill>
                            <a:srgbClr val="604A7B"/>
                          </a:solidFill>
                          <a:ln w="6350">
                            <a:noFill/>
                          </a:ln>
                        </p:spPr>
                        <p:txBody>
                          <a:bodyPr rot="0" spcFirstLastPara="0" vert="horz" wrap="square" lIns="36000" tIns="36000" rIns="36000" bIns="36000" numCol="1" spcCol="0" rtlCol="0" fromWordArt="0" anchor="ctr" anchorCtr="0" forceAA="0" compatLnSpc="1">
                            <a:prstTxWarp prst="textNoShape">
                              <a:avLst/>
                            </a:prstTxWarp>
                            <a:spAutoFit/>
                          </a:bodyPr>
                          <a:lstStyle/>
                          <a:p>
                            <a:pPr algn="ctr">
                              <a:spcAft>
                                <a:spcPts val="0"/>
                              </a:spcAft>
                            </a:pPr>
                            <a:r>
                              <a:rPr lang="en-GB" sz="800" b="1" dirty="0">
                                <a:solidFill>
                                  <a:srgbClr val="FFFFFF"/>
                                </a:solidFill>
                                <a:effectLst/>
                                <a:latin typeface="Arial Black" panose="020B0A04020102020204" pitchFamily="34" charset="0"/>
                                <a:ea typeface="Calibri" panose="020F0502020204030204" pitchFamily="34" charset="0"/>
                                <a:cs typeface="Arial" panose="020B0604020202020204" pitchFamily="34" charset="0"/>
                              </a:rPr>
                              <a:t>P</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grpSp>
                    <p:sp>
                      <p:nvSpPr>
                        <p:cNvPr id="33" name="Rectangle 32"/>
                        <p:cNvSpPr/>
                        <p:nvPr/>
                      </p:nvSpPr>
                      <p:spPr>
                        <a:xfrm>
                          <a:off x="1348745" y="1497988"/>
                          <a:ext cx="7564274" cy="21737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pPr>
                          <a:endParaRPr lang="en-GB" sz="1200" dirty="0">
                            <a:solidFill>
                              <a:schemeClr val="tx1"/>
                            </a:solidFill>
                            <a:latin typeface="Verdana" panose="020B0604030504040204" pitchFamily="34" charset="0"/>
                            <a:ea typeface="Verdana" panose="020B0604030504040204" pitchFamily="34" charset="0"/>
                          </a:endParaRPr>
                        </a:p>
                      </p:txBody>
                    </p:sp>
                  </p:grpSp>
                  <p:grpSp>
                    <p:nvGrpSpPr>
                      <p:cNvPr id="40" name="Group 39"/>
                      <p:cNvGrpSpPr/>
                      <p:nvPr/>
                    </p:nvGrpSpPr>
                    <p:grpSpPr>
                      <a:xfrm>
                        <a:off x="237339" y="1016796"/>
                        <a:ext cx="1080254" cy="4662898"/>
                        <a:chOff x="237339" y="1016796"/>
                        <a:chExt cx="1080254" cy="4662898"/>
                      </a:xfrm>
                    </p:grpSpPr>
                    <p:sp>
                      <p:nvSpPr>
                        <p:cNvPr id="35" name="TextBox 34"/>
                        <p:cNvSpPr txBox="1"/>
                        <p:nvPr/>
                      </p:nvSpPr>
                      <p:spPr>
                        <a:xfrm>
                          <a:off x="238410" y="1016796"/>
                          <a:ext cx="1079183" cy="461665"/>
                        </a:xfrm>
                        <a:prstGeom prst="rect">
                          <a:avLst/>
                        </a:prstGeom>
                        <a:solidFill>
                          <a:srgbClr val="604A7B"/>
                        </a:solidFill>
                        <a:ln>
                          <a:solidFill>
                            <a:schemeClr val="bg1"/>
                          </a:solidFill>
                        </a:ln>
                      </p:spPr>
                      <p:txBody>
                        <a:bodyPr wrap="square" rtlCol="0">
                          <a:noAutofit/>
                        </a:bodyPr>
                        <a:lstStyle/>
                        <a:p>
                          <a:r>
                            <a:rPr lang="en-GB" sz="1000" b="1" dirty="0">
                              <a:solidFill>
                                <a:schemeClr val="bg1"/>
                              </a:solidFill>
                              <a:latin typeface="Verdana" panose="020B0604030504040204" pitchFamily="34" charset="0"/>
                              <a:ea typeface="Verdana" panose="020B0604030504040204" pitchFamily="34" charset="0"/>
                            </a:rPr>
                            <a:t>Learning focus </a:t>
                          </a:r>
                          <a:endParaRPr lang="en-GB" sz="1000" dirty="0">
                            <a:solidFill>
                              <a:schemeClr val="bg1"/>
                            </a:solidFill>
                            <a:latin typeface="Verdana" panose="020B0604030504040204" pitchFamily="34" charset="0"/>
                            <a:ea typeface="Verdana" panose="020B0604030504040204" pitchFamily="34" charset="0"/>
                          </a:endParaRPr>
                        </a:p>
                      </p:txBody>
                    </p:sp>
                    <p:sp>
                      <p:nvSpPr>
                        <p:cNvPr id="37" name="TextBox 36"/>
                        <p:cNvSpPr txBox="1"/>
                        <p:nvPr/>
                      </p:nvSpPr>
                      <p:spPr>
                        <a:xfrm>
                          <a:off x="237341" y="1497885"/>
                          <a:ext cx="1079183" cy="1441576"/>
                        </a:xfrm>
                        <a:prstGeom prst="rect">
                          <a:avLst/>
                        </a:prstGeom>
                        <a:solidFill>
                          <a:srgbClr val="604A7B"/>
                        </a:solidFill>
                        <a:ln>
                          <a:solidFill>
                            <a:schemeClr val="bg1"/>
                          </a:solidFill>
                        </a:ln>
                      </p:spPr>
                      <p:txBody>
                        <a:bodyPr wrap="square" rtlCol="0">
                          <a:noAutofit/>
                        </a:bodyPr>
                        <a:lstStyle/>
                        <a:p>
                          <a:r>
                            <a:rPr lang="en-GB" sz="800" b="1" dirty="0">
                              <a:solidFill>
                                <a:schemeClr val="bg1"/>
                              </a:solidFill>
                              <a:latin typeface="Verdana" panose="020B0604030504040204" pitchFamily="34" charset="0"/>
                              <a:ea typeface="Verdana" panose="020B0604030504040204" pitchFamily="34" charset="0"/>
                            </a:rPr>
                            <a:t>As students’ conceptual understanding progresses they can:</a:t>
                          </a:r>
                          <a:endParaRPr lang="en-GB" sz="800" dirty="0">
                            <a:solidFill>
                              <a:schemeClr val="bg1"/>
                            </a:solidFill>
                            <a:latin typeface="Verdana" panose="020B0604030504040204" pitchFamily="34" charset="0"/>
                            <a:ea typeface="Verdana" panose="020B0604030504040204" pitchFamily="34" charset="0"/>
                          </a:endParaRPr>
                        </a:p>
                      </p:txBody>
                    </p:sp>
                    <p:sp>
                      <p:nvSpPr>
                        <p:cNvPr id="38" name="TextBox 37"/>
                        <p:cNvSpPr txBox="1"/>
                        <p:nvPr/>
                      </p:nvSpPr>
                      <p:spPr>
                        <a:xfrm>
                          <a:off x="237339" y="3013367"/>
                          <a:ext cx="1079183" cy="1296000"/>
                        </a:xfrm>
                        <a:prstGeom prst="rect">
                          <a:avLst/>
                        </a:prstGeom>
                        <a:solidFill>
                          <a:srgbClr val="604A7B"/>
                        </a:solidFill>
                        <a:ln>
                          <a:solidFill>
                            <a:schemeClr val="bg1"/>
                          </a:solidFill>
                        </a:ln>
                      </p:spPr>
                      <p:txBody>
                        <a:bodyPr wrap="square" rtlCol="0">
                          <a:noAutofit/>
                        </a:bodyPr>
                        <a:lstStyle/>
                        <a:p>
                          <a:r>
                            <a:rPr lang="en-GB" sz="1000" b="1" dirty="0">
                              <a:solidFill>
                                <a:schemeClr val="bg1"/>
                              </a:solidFill>
                              <a:latin typeface="Verdana" panose="020B0604030504040204" pitchFamily="34" charset="0"/>
                              <a:ea typeface="Verdana" panose="020B0604030504040204" pitchFamily="34" charset="0"/>
                            </a:rPr>
                            <a:t>Diagnostic questions</a:t>
                          </a:r>
                          <a:endParaRPr lang="en-GB" sz="1000" dirty="0">
                            <a:solidFill>
                              <a:schemeClr val="bg1"/>
                            </a:solidFill>
                            <a:latin typeface="Verdana" panose="020B0604030504040204" pitchFamily="34" charset="0"/>
                            <a:ea typeface="Verdana" panose="020B0604030504040204" pitchFamily="34" charset="0"/>
                          </a:endParaRPr>
                        </a:p>
                      </p:txBody>
                    </p:sp>
                    <p:sp>
                      <p:nvSpPr>
                        <p:cNvPr id="39" name="TextBox 38"/>
                        <p:cNvSpPr txBox="1"/>
                        <p:nvPr/>
                      </p:nvSpPr>
                      <p:spPr>
                        <a:xfrm>
                          <a:off x="237339" y="4383694"/>
                          <a:ext cx="1079183" cy="1296000"/>
                        </a:xfrm>
                        <a:prstGeom prst="rect">
                          <a:avLst/>
                        </a:prstGeom>
                        <a:solidFill>
                          <a:srgbClr val="604A7B"/>
                        </a:solidFill>
                        <a:ln>
                          <a:solidFill>
                            <a:schemeClr val="bg1"/>
                          </a:solidFill>
                        </a:ln>
                      </p:spPr>
                      <p:txBody>
                        <a:bodyPr wrap="square" rtlCol="0">
                          <a:noAutofit/>
                        </a:bodyPr>
                        <a:lstStyle/>
                        <a:p>
                          <a:r>
                            <a:rPr lang="en-GB" sz="1000" b="1" dirty="0">
                              <a:solidFill>
                                <a:schemeClr val="bg1"/>
                              </a:solidFill>
                              <a:latin typeface="Verdana" panose="020B0604030504040204" pitchFamily="34" charset="0"/>
                              <a:ea typeface="Verdana" panose="020B0604030504040204" pitchFamily="34" charset="0"/>
                            </a:rPr>
                            <a:t>Response activities</a:t>
                          </a:r>
                          <a:endParaRPr lang="en-GB" sz="1000" dirty="0">
                            <a:solidFill>
                              <a:schemeClr val="bg1"/>
                            </a:solidFill>
                            <a:latin typeface="Verdana" panose="020B0604030504040204" pitchFamily="34" charset="0"/>
                            <a:ea typeface="Verdana" panose="020B0604030504040204" pitchFamily="34" charset="0"/>
                          </a:endParaRPr>
                        </a:p>
                      </p:txBody>
                    </p:sp>
                  </p:grpSp>
                </p:grpSp>
                <p:grpSp>
                  <p:nvGrpSpPr>
                    <p:cNvPr id="50" name="Group 49"/>
                    <p:cNvGrpSpPr/>
                    <p:nvPr/>
                  </p:nvGrpSpPr>
                  <p:grpSpPr>
                    <a:xfrm>
                      <a:off x="7385100" y="2797467"/>
                      <a:ext cx="1512000" cy="1296188"/>
                      <a:chOff x="7385100" y="2804703"/>
                      <a:chExt cx="1512000" cy="1296188"/>
                    </a:xfrm>
                  </p:grpSpPr>
                  <p:sp>
                    <p:nvSpPr>
                      <p:cNvPr id="48" name="TextBox 47">
                        <a:hlinkClick r:id="rId5" action="ppaction://hlinksldjump"/>
                      </p:cNvPr>
                      <p:cNvSpPr txBox="1"/>
                      <p:nvPr/>
                    </p:nvSpPr>
                    <p:spPr>
                      <a:xfrm>
                        <a:off x="7386439" y="2804703"/>
                        <a:ext cx="1510661" cy="648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400" b="1" dirty="0">
                            <a:latin typeface="Verdana" panose="020B0604030504040204" pitchFamily="34" charset="0"/>
                            <a:ea typeface="Verdana" panose="020B0604030504040204" pitchFamily="34" charset="0"/>
                          </a:rPr>
                          <a:t>A stable relationship</a:t>
                        </a:r>
                        <a:endParaRPr lang="en-GB" sz="1000" b="1" dirty="0">
                          <a:latin typeface="Verdana" panose="020B0604030504040204" pitchFamily="34" charset="0"/>
                          <a:ea typeface="Verdana" panose="020B0604030504040204" pitchFamily="34" charset="0"/>
                        </a:endParaRPr>
                      </a:p>
                    </p:txBody>
                  </p:sp>
                  <p:sp>
                    <p:nvSpPr>
                      <p:cNvPr id="49" name="TextBox 48">
                        <a:hlinkClick r:id="rId6" action="ppaction://hlinksldjump"/>
                      </p:cNvPr>
                      <p:cNvSpPr txBox="1"/>
                      <p:nvPr/>
                    </p:nvSpPr>
                    <p:spPr>
                      <a:xfrm>
                        <a:off x="7385100" y="3452891"/>
                        <a:ext cx="1512000" cy="648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400" b="1" dirty="0">
                            <a:latin typeface="Verdana" panose="020B0604030504040204" pitchFamily="34" charset="0"/>
                            <a:ea typeface="Verdana" panose="020B0604030504040204" pitchFamily="34" charset="0"/>
                          </a:rPr>
                          <a:t>A stable partnership</a:t>
                        </a:r>
                        <a:endParaRPr lang="en-GB" sz="1000" b="1" dirty="0">
                          <a:latin typeface="Verdana" panose="020B0604030504040204" pitchFamily="34" charset="0"/>
                          <a:ea typeface="Verdana" panose="020B0604030504040204" pitchFamily="34" charset="0"/>
                        </a:endParaRPr>
                      </a:p>
                    </p:txBody>
                  </p:sp>
                </p:grpSp>
              </p:grpSp>
              <p:sp>
                <p:nvSpPr>
                  <p:cNvPr id="52" name="TextBox 51">
                    <a:hlinkClick r:id="rId7" action="ppaction://hlinksldjump"/>
                  </p:cNvPr>
                  <p:cNvSpPr txBox="1"/>
                  <p:nvPr/>
                </p:nvSpPr>
                <p:spPr>
                  <a:xfrm>
                    <a:off x="1329618" y="2782227"/>
                    <a:ext cx="1512000" cy="1296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600" b="1" dirty="0">
                        <a:latin typeface="Verdana" panose="020B0604030504040204" pitchFamily="34" charset="0"/>
                        <a:ea typeface="Verdana" panose="020B0604030504040204" pitchFamily="34" charset="0"/>
                      </a:rPr>
                      <a:t>Building blocks</a:t>
                    </a:r>
                    <a:endParaRPr lang="en-GB" sz="1050" b="1" dirty="0">
                      <a:latin typeface="Verdana" panose="020B0604030504040204" pitchFamily="34" charset="0"/>
                      <a:ea typeface="Verdana" panose="020B0604030504040204" pitchFamily="34" charset="0"/>
                    </a:endParaRPr>
                  </a:p>
                </p:txBody>
              </p:sp>
              <p:sp>
                <p:nvSpPr>
                  <p:cNvPr id="53" name="TextBox 52">
                    <a:hlinkClick r:id="rId8" action="ppaction://hlinksldjump"/>
                  </p:cNvPr>
                  <p:cNvSpPr txBox="1"/>
                  <p:nvPr/>
                </p:nvSpPr>
                <p:spPr>
                  <a:xfrm>
                    <a:off x="4357360" y="2782227"/>
                    <a:ext cx="1512000" cy="1296187"/>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400" b="1" dirty="0">
                        <a:latin typeface="Verdana" panose="020B0604030504040204" pitchFamily="34" charset="0"/>
                        <a:ea typeface="Verdana" panose="020B0604030504040204" pitchFamily="34" charset="0"/>
                      </a:rPr>
                      <a:t>Numbering nucleons</a:t>
                    </a:r>
                  </a:p>
                </p:txBody>
              </p:sp>
              <p:sp>
                <p:nvSpPr>
                  <p:cNvPr id="54" name="TextBox 53">
                    <a:hlinkClick r:id="rId9" action="ppaction://hlinksldjump"/>
                  </p:cNvPr>
                  <p:cNvSpPr txBox="1"/>
                  <p:nvPr/>
                </p:nvSpPr>
                <p:spPr>
                  <a:xfrm>
                    <a:off x="5871231" y="2782227"/>
                    <a:ext cx="1512000" cy="1296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400" b="1" dirty="0">
                        <a:latin typeface="Verdana" panose="020B0604030504040204" pitchFamily="34" charset="0"/>
                        <a:ea typeface="Verdana" panose="020B0604030504040204" pitchFamily="34" charset="0"/>
                      </a:rPr>
                      <a:t>Different, but the same</a:t>
                    </a:r>
                    <a:endParaRPr lang="en-GB" sz="1000" b="1" dirty="0">
                      <a:latin typeface="Verdana" panose="020B0604030504040204" pitchFamily="34" charset="0"/>
                      <a:ea typeface="Verdana" panose="020B0604030504040204" pitchFamily="34" charset="0"/>
                    </a:endParaRPr>
                  </a:p>
                </p:txBody>
              </p:sp>
              <p:sp>
                <p:nvSpPr>
                  <p:cNvPr id="61" name="TextBox 60">
                    <a:hlinkClick r:id="rId10" action="ppaction://hlinksldjump"/>
                  </p:cNvPr>
                  <p:cNvSpPr txBox="1"/>
                  <p:nvPr/>
                </p:nvSpPr>
                <p:spPr>
                  <a:xfrm>
                    <a:off x="1329618" y="4152741"/>
                    <a:ext cx="1513068" cy="1296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400" b="1" dirty="0">
                        <a:latin typeface="Verdana" panose="020B0604030504040204" pitchFamily="34" charset="0"/>
                        <a:ea typeface="Verdana" panose="020B0604030504040204" pitchFamily="34" charset="0"/>
                      </a:rPr>
                      <a:t>Striking gold</a:t>
                    </a:r>
                    <a:endParaRPr lang="en-GB" sz="1000" b="1" dirty="0">
                      <a:latin typeface="Verdana" panose="020B0604030504040204" pitchFamily="34" charset="0"/>
                      <a:ea typeface="Verdana" panose="020B0604030504040204" pitchFamily="34" charset="0"/>
                    </a:endParaRPr>
                  </a:p>
                </p:txBody>
              </p:sp>
              <p:sp>
                <p:nvSpPr>
                  <p:cNvPr id="62" name="TextBox 61">
                    <a:hlinkClick r:id="" action="ppaction://noaction"/>
                  </p:cNvPr>
                  <p:cNvSpPr txBox="1"/>
                  <p:nvPr/>
                </p:nvSpPr>
                <p:spPr>
                  <a:xfrm>
                    <a:off x="2843489" y="4152741"/>
                    <a:ext cx="1513068" cy="1296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&lt;DQ&gt;</a:t>
                    </a:r>
                  </a:p>
                </p:txBody>
              </p:sp>
              <p:sp>
                <p:nvSpPr>
                  <p:cNvPr id="64" name="TextBox 63">
                    <a:hlinkClick r:id="rId11" action="ppaction://hlinksldjump"/>
                  </p:cNvPr>
                  <p:cNvSpPr txBox="1"/>
                  <p:nvPr/>
                </p:nvSpPr>
                <p:spPr>
                  <a:xfrm>
                    <a:off x="7385101" y="4152554"/>
                    <a:ext cx="1512000" cy="1296187"/>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400" b="1" dirty="0">
                        <a:latin typeface="Verdana" panose="020B0604030504040204" pitchFamily="34" charset="0"/>
                        <a:ea typeface="Verdana" panose="020B0604030504040204" pitchFamily="34" charset="0"/>
                      </a:rPr>
                      <a:t>Pushing apart</a:t>
                    </a:r>
                    <a:endParaRPr lang="en-GB" sz="1000" b="1" dirty="0">
                      <a:latin typeface="Verdana" panose="020B0604030504040204" pitchFamily="34" charset="0"/>
                      <a:ea typeface="Verdana" panose="020B0604030504040204" pitchFamily="34" charset="0"/>
                    </a:endParaRPr>
                  </a:p>
                </p:txBody>
              </p:sp>
            </p:grpSp>
            <p:sp>
              <p:nvSpPr>
                <p:cNvPr id="63" name="TextBox 62">
                  <a:hlinkClick r:id="rId12" action="ppaction://hlinksldjump"/>
                </p:cNvPr>
                <p:cNvSpPr txBox="1"/>
                <p:nvPr/>
              </p:nvSpPr>
              <p:spPr>
                <a:xfrm>
                  <a:off x="2842293" y="2829852"/>
                  <a:ext cx="1512000" cy="1296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400" b="1" dirty="0">
                      <a:latin typeface="Verdana" panose="020B0604030504040204" pitchFamily="34" charset="0"/>
                      <a:ea typeface="Verdana" panose="020B0604030504040204" pitchFamily="34" charset="0"/>
                    </a:rPr>
                    <a:t>Protons and neutrons</a:t>
                  </a:r>
                  <a:endParaRPr lang="en-GB" sz="1000" b="1" dirty="0">
                    <a:latin typeface="Verdana" panose="020B0604030504040204" pitchFamily="34" charset="0"/>
                    <a:ea typeface="Verdana" panose="020B0604030504040204" pitchFamily="34" charset="0"/>
                  </a:endParaRPr>
                </a:p>
              </p:txBody>
            </p:sp>
          </p:grpSp>
          <p:sp>
            <p:nvSpPr>
              <p:cNvPr id="67" name="TextBox 66">
                <a:hlinkClick r:id="rId13" action="ppaction://hlinksldjump"/>
                <a:extLst>
                  <a:ext uri="{FF2B5EF4-FFF2-40B4-BE49-F238E27FC236}">
                    <a16:creationId xmlns:a16="http://schemas.microsoft.com/office/drawing/2014/main" id="{AFD8F754-21A4-4813-93E4-099D0D6831D6}"/>
                  </a:ext>
                </a:extLst>
              </p:cNvPr>
              <p:cNvSpPr txBox="1"/>
              <p:nvPr/>
            </p:nvSpPr>
            <p:spPr>
              <a:xfrm>
                <a:off x="4356164" y="4200366"/>
                <a:ext cx="3025602" cy="1296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400" b="1" dirty="0">
                    <a:latin typeface="Verdana" panose="020B0604030504040204" pitchFamily="34" charset="0"/>
                    <a:ea typeface="Verdana" panose="020B0604030504040204" pitchFamily="34" charset="0"/>
                  </a:rPr>
                  <a:t>Accounting for atoms</a:t>
                </a:r>
                <a:endParaRPr lang="en-GB" sz="1000" b="1" dirty="0">
                  <a:latin typeface="Verdana" panose="020B0604030504040204" pitchFamily="34" charset="0"/>
                  <a:ea typeface="Verdana" panose="020B0604030504040204" pitchFamily="34" charset="0"/>
                </a:endParaRPr>
              </a:p>
            </p:txBody>
          </p:sp>
        </p:grpSp>
        <p:sp>
          <p:nvSpPr>
            <p:cNvPr id="68" name="TextBox 67">
              <a:hlinkClick r:id="rId14" action="ppaction://hlinksldjump"/>
              <a:extLst>
                <a:ext uri="{FF2B5EF4-FFF2-40B4-BE49-F238E27FC236}">
                  <a16:creationId xmlns:a16="http://schemas.microsoft.com/office/drawing/2014/main" id="{B94885C6-946A-448D-82DB-F74112B40136}"/>
                </a:ext>
              </a:extLst>
            </p:cNvPr>
            <p:cNvSpPr txBox="1"/>
            <p:nvPr/>
          </p:nvSpPr>
          <p:spPr>
            <a:xfrm>
              <a:off x="2840956" y="4200366"/>
              <a:ext cx="1513068" cy="1296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400" b="1" dirty="0">
                  <a:latin typeface="Verdana" panose="020B0604030504040204" pitchFamily="34" charset="0"/>
                  <a:ea typeface="Verdana" panose="020B0604030504040204" pitchFamily="34" charset="0"/>
                </a:rPr>
                <a:t>Holding it together</a:t>
              </a:r>
              <a:endParaRPr lang="en-GB" sz="1000" b="1" dirty="0">
                <a:latin typeface="Verdana" panose="020B0604030504040204" pitchFamily="34" charset="0"/>
                <a:ea typeface="Verdana" panose="020B0604030504040204" pitchFamily="34" charset="0"/>
              </a:endParaRPr>
            </a:p>
          </p:txBody>
        </p:sp>
      </p:grpSp>
    </p:spTree>
    <p:extLst>
      <p:ext uri="{BB962C8B-B14F-4D97-AF65-F5344CB8AC3E}">
        <p14:creationId xmlns:p14="http://schemas.microsoft.com/office/powerpoint/2010/main" val="802271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3"/>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Different but the same</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6"/>
            <a:ext cx="8285163" cy="916247"/>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These atoms are both chlorine atoms.</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They are </a:t>
            </a:r>
            <a:r>
              <a:rPr lang="en-US" b="1" dirty="0">
                <a:solidFill>
                  <a:srgbClr val="C00000"/>
                </a:solidFill>
              </a:rPr>
              <a:t>isotopes</a:t>
            </a:r>
            <a:r>
              <a:rPr lang="en-US" dirty="0"/>
              <a:t> of chlorine.</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8" name="Group 7">
            <a:extLst>
              <a:ext uri="{FF2B5EF4-FFF2-40B4-BE49-F238E27FC236}">
                <a16:creationId xmlns:a16="http://schemas.microsoft.com/office/drawing/2014/main" id="{44148AA2-E309-4972-A62C-DC211E1102D0}"/>
              </a:ext>
            </a:extLst>
          </p:cNvPr>
          <p:cNvGrpSpPr/>
          <p:nvPr/>
        </p:nvGrpSpPr>
        <p:grpSpPr>
          <a:xfrm>
            <a:off x="1487047" y="2330289"/>
            <a:ext cx="6225468" cy="2197421"/>
            <a:chOff x="1459267" y="2570060"/>
            <a:chExt cx="6225468" cy="2197421"/>
          </a:xfrm>
        </p:grpSpPr>
        <p:grpSp>
          <p:nvGrpSpPr>
            <p:cNvPr id="3" name="Group 2">
              <a:extLst>
                <a:ext uri="{FF2B5EF4-FFF2-40B4-BE49-F238E27FC236}">
                  <a16:creationId xmlns:a16="http://schemas.microsoft.com/office/drawing/2014/main" id="{4A88C8B1-E73F-428B-91CB-43286A60EE29}"/>
                </a:ext>
              </a:extLst>
            </p:cNvPr>
            <p:cNvGrpSpPr/>
            <p:nvPr/>
          </p:nvGrpSpPr>
          <p:grpSpPr>
            <a:xfrm>
              <a:off x="1459267" y="2570060"/>
              <a:ext cx="2536789" cy="2197421"/>
              <a:chOff x="2305799" y="2568667"/>
              <a:chExt cx="2536789" cy="2197421"/>
            </a:xfrm>
          </p:grpSpPr>
          <p:sp>
            <p:nvSpPr>
              <p:cNvPr id="2" name="TextBox 1">
                <a:extLst>
                  <a:ext uri="{FF2B5EF4-FFF2-40B4-BE49-F238E27FC236}">
                    <a16:creationId xmlns:a16="http://schemas.microsoft.com/office/drawing/2014/main" id="{F3BC37CB-D91E-43EE-AD9C-BE25EA361AEC}"/>
                  </a:ext>
                </a:extLst>
              </p:cNvPr>
              <p:cNvSpPr txBox="1"/>
              <p:nvPr/>
            </p:nvSpPr>
            <p:spPr>
              <a:xfrm>
                <a:off x="2953708" y="2661001"/>
                <a:ext cx="1888880" cy="1938992"/>
              </a:xfrm>
              <a:prstGeom prst="rect">
                <a:avLst/>
              </a:prstGeom>
              <a:noFill/>
            </p:spPr>
            <p:txBody>
              <a:bodyPr wrap="square" rtlCol="0">
                <a:spAutoFit/>
              </a:bodyPr>
              <a:lstStyle/>
              <a:p>
                <a:pPr algn="ctr"/>
                <a:r>
                  <a:rPr lang="en-GB" sz="12000" b="1" dirty="0">
                    <a:latin typeface="Arial Narrow" panose="020B0606020202030204" pitchFamily="34" charset="0"/>
                  </a:rPr>
                  <a:t>Cl</a:t>
                </a:r>
              </a:p>
            </p:txBody>
          </p:sp>
          <p:sp>
            <p:nvSpPr>
              <p:cNvPr id="6" name="TextBox 5">
                <a:extLst>
                  <a:ext uri="{FF2B5EF4-FFF2-40B4-BE49-F238E27FC236}">
                    <a16:creationId xmlns:a16="http://schemas.microsoft.com/office/drawing/2014/main" id="{9F951D33-7237-4B79-94D0-8D7817D40F61}"/>
                  </a:ext>
                </a:extLst>
              </p:cNvPr>
              <p:cNvSpPr txBox="1"/>
              <p:nvPr/>
            </p:nvSpPr>
            <p:spPr>
              <a:xfrm>
                <a:off x="2305799" y="2568667"/>
                <a:ext cx="959915" cy="1015663"/>
              </a:xfrm>
              <a:prstGeom prst="rect">
                <a:avLst/>
              </a:prstGeom>
              <a:noFill/>
            </p:spPr>
            <p:txBody>
              <a:bodyPr wrap="square" rtlCol="0">
                <a:spAutoFit/>
              </a:bodyPr>
              <a:lstStyle/>
              <a:p>
                <a:pPr algn="ctr"/>
                <a:r>
                  <a:rPr lang="en-GB" sz="6000" b="1" dirty="0">
                    <a:latin typeface="Arial Narrow" panose="020B0606020202030204" pitchFamily="34" charset="0"/>
                  </a:rPr>
                  <a:t>35</a:t>
                </a:r>
              </a:p>
            </p:txBody>
          </p:sp>
          <p:sp>
            <p:nvSpPr>
              <p:cNvPr id="7" name="TextBox 6">
                <a:extLst>
                  <a:ext uri="{FF2B5EF4-FFF2-40B4-BE49-F238E27FC236}">
                    <a16:creationId xmlns:a16="http://schemas.microsoft.com/office/drawing/2014/main" id="{7E6D833E-C86C-48A3-A0EF-288A8B378160}"/>
                  </a:ext>
                </a:extLst>
              </p:cNvPr>
              <p:cNvSpPr txBox="1"/>
              <p:nvPr/>
            </p:nvSpPr>
            <p:spPr>
              <a:xfrm>
                <a:off x="2305799" y="3750425"/>
                <a:ext cx="959915" cy="1015663"/>
              </a:xfrm>
              <a:prstGeom prst="rect">
                <a:avLst/>
              </a:prstGeom>
              <a:noFill/>
            </p:spPr>
            <p:txBody>
              <a:bodyPr wrap="square" rtlCol="0">
                <a:spAutoFit/>
              </a:bodyPr>
              <a:lstStyle/>
              <a:p>
                <a:pPr algn="ctr"/>
                <a:r>
                  <a:rPr lang="en-GB" sz="6000" b="1" dirty="0">
                    <a:latin typeface="Arial Narrow" panose="020B0606020202030204" pitchFamily="34" charset="0"/>
                  </a:rPr>
                  <a:t>17</a:t>
                </a:r>
              </a:p>
            </p:txBody>
          </p:sp>
        </p:grpSp>
        <p:grpSp>
          <p:nvGrpSpPr>
            <p:cNvPr id="14" name="Group 13">
              <a:extLst>
                <a:ext uri="{FF2B5EF4-FFF2-40B4-BE49-F238E27FC236}">
                  <a16:creationId xmlns:a16="http://schemas.microsoft.com/office/drawing/2014/main" id="{9E8C93E8-EBC4-437B-9C99-E72E741BF5DB}"/>
                </a:ext>
              </a:extLst>
            </p:cNvPr>
            <p:cNvGrpSpPr/>
            <p:nvPr/>
          </p:nvGrpSpPr>
          <p:grpSpPr>
            <a:xfrm>
              <a:off x="5147946" y="2570060"/>
              <a:ext cx="2536789" cy="2197421"/>
              <a:chOff x="2305799" y="2568667"/>
              <a:chExt cx="2536789" cy="2197421"/>
            </a:xfrm>
          </p:grpSpPr>
          <p:sp>
            <p:nvSpPr>
              <p:cNvPr id="15" name="TextBox 14">
                <a:extLst>
                  <a:ext uri="{FF2B5EF4-FFF2-40B4-BE49-F238E27FC236}">
                    <a16:creationId xmlns:a16="http://schemas.microsoft.com/office/drawing/2014/main" id="{08FAE046-87A3-4C48-AD60-06F2147F7103}"/>
                  </a:ext>
                </a:extLst>
              </p:cNvPr>
              <p:cNvSpPr txBox="1"/>
              <p:nvPr/>
            </p:nvSpPr>
            <p:spPr>
              <a:xfrm>
                <a:off x="2953708" y="2661001"/>
                <a:ext cx="1888880" cy="1938992"/>
              </a:xfrm>
              <a:prstGeom prst="rect">
                <a:avLst/>
              </a:prstGeom>
              <a:noFill/>
            </p:spPr>
            <p:txBody>
              <a:bodyPr wrap="square" rtlCol="0">
                <a:spAutoFit/>
              </a:bodyPr>
              <a:lstStyle/>
              <a:p>
                <a:pPr algn="ctr"/>
                <a:r>
                  <a:rPr lang="en-GB" sz="12000" b="1" dirty="0">
                    <a:latin typeface="Arial Narrow" panose="020B0606020202030204" pitchFamily="34" charset="0"/>
                  </a:rPr>
                  <a:t>Cl</a:t>
                </a:r>
              </a:p>
            </p:txBody>
          </p:sp>
          <p:sp>
            <p:nvSpPr>
              <p:cNvPr id="16" name="TextBox 15">
                <a:extLst>
                  <a:ext uri="{FF2B5EF4-FFF2-40B4-BE49-F238E27FC236}">
                    <a16:creationId xmlns:a16="http://schemas.microsoft.com/office/drawing/2014/main" id="{90EB9AED-4A9A-4A15-B8F8-B38E71E5B542}"/>
                  </a:ext>
                </a:extLst>
              </p:cNvPr>
              <p:cNvSpPr txBox="1"/>
              <p:nvPr/>
            </p:nvSpPr>
            <p:spPr>
              <a:xfrm>
                <a:off x="2305799" y="2568667"/>
                <a:ext cx="959915" cy="1015663"/>
              </a:xfrm>
              <a:prstGeom prst="rect">
                <a:avLst/>
              </a:prstGeom>
              <a:noFill/>
            </p:spPr>
            <p:txBody>
              <a:bodyPr wrap="square" rtlCol="0">
                <a:spAutoFit/>
              </a:bodyPr>
              <a:lstStyle/>
              <a:p>
                <a:pPr algn="ctr"/>
                <a:r>
                  <a:rPr lang="en-GB" sz="6000" b="1" dirty="0">
                    <a:latin typeface="Arial Narrow" panose="020B0606020202030204" pitchFamily="34" charset="0"/>
                  </a:rPr>
                  <a:t>36</a:t>
                </a:r>
              </a:p>
            </p:txBody>
          </p:sp>
          <p:sp>
            <p:nvSpPr>
              <p:cNvPr id="17" name="TextBox 16">
                <a:extLst>
                  <a:ext uri="{FF2B5EF4-FFF2-40B4-BE49-F238E27FC236}">
                    <a16:creationId xmlns:a16="http://schemas.microsoft.com/office/drawing/2014/main" id="{28E29F2E-34A2-4443-998A-BF74FD694BBC}"/>
                  </a:ext>
                </a:extLst>
              </p:cNvPr>
              <p:cNvSpPr txBox="1"/>
              <p:nvPr/>
            </p:nvSpPr>
            <p:spPr>
              <a:xfrm>
                <a:off x="2305799" y="3750425"/>
                <a:ext cx="959915" cy="1015663"/>
              </a:xfrm>
              <a:prstGeom prst="rect">
                <a:avLst/>
              </a:prstGeom>
              <a:noFill/>
            </p:spPr>
            <p:txBody>
              <a:bodyPr wrap="square" rtlCol="0">
                <a:spAutoFit/>
              </a:bodyPr>
              <a:lstStyle/>
              <a:p>
                <a:pPr algn="ctr"/>
                <a:r>
                  <a:rPr lang="en-GB" sz="6000" b="1" dirty="0">
                    <a:latin typeface="Arial Narrow" panose="020B0606020202030204" pitchFamily="34" charset="0"/>
                  </a:rPr>
                  <a:t>17</a:t>
                </a:r>
              </a:p>
            </p:txBody>
          </p:sp>
        </p:grpSp>
      </p:grpSp>
    </p:spTree>
    <p:extLst>
      <p:ext uri="{BB962C8B-B14F-4D97-AF65-F5344CB8AC3E}">
        <p14:creationId xmlns:p14="http://schemas.microsoft.com/office/powerpoint/2010/main" val="16143734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t>Different but the same</a:t>
            </a:r>
            <a:endParaRPr lang="en-GB" dirty="0"/>
          </a:p>
        </p:txBody>
      </p:sp>
      <p:sp>
        <p:nvSpPr>
          <p:cNvPr id="12" name="Text Placeholder 16"/>
          <p:cNvSpPr txBox="1">
            <a:spLocks/>
          </p:cNvSpPr>
          <p:nvPr/>
        </p:nvSpPr>
        <p:spPr>
          <a:xfrm>
            <a:off x="457199" y="863127"/>
            <a:ext cx="8081319" cy="491424"/>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defRPr/>
            </a:pPr>
            <a:r>
              <a:rPr lang="en-US" dirty="0">
                <a:solidFill>
                  <a:srgbClr val="1F497D">
                    <a:lumMod val="50000"/>
                  </a:srgbClr>
                </a:solidFill>
              </a:rPr>
              <a:t>How do the particles in one </a:t>
            </a:r>
            <a:r>
              <a:rPr lang="en-US" b="1" dirty="0">
                <a:solidFill>
                  <a:srgbClr val="C00000"/>
                </a:solidFill>
              </a:rPr>
              <a:t>isotope</a:t>
            </a:r>
            <a:r>
              <a:rPr lang="en-US" dirty="0">
                <a:solidFill>
                  <a:srgbClr val="1F497D">
                    <a:lumMod val="50000"/>
                  </a:srgbClr>
                </a:solidFill>
              </a:rPr>
              <a:t> compare to those in the other?</a:t>
            </a:r>
          </a:p>
        </p:txBody>
      </p:sp>
      <p:sp>
        <p:nvSpPr>
          <p:cNvPr id="19" name="Rectangle 18"/>
          <p:cNvSpPr/>
          <p:nvPr/>
        </p:nvSpPr>
        <p:spPr>
          <a:xfrm>
            <a:off x="402385" y="5553530"/>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402385" y="3574076"/>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457200"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6" name="TextBox 25"/>
          <p:cNvSpPr txBox="1"/>
          <p:nvPr/>
        </p:nvSpPr>
        <p:spPr>
          <a:xfrm>
            <a:off x="457200"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28" name="TextBox 27"/>
          <p:cNvSpPr txBox="1"/>
          <p:nvPr/>
        </p:nvSpPr>
        <p:spPr>
          <a:xfrm>
            <a:off x="457200"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30" name="TextBox 29"/>
          <p:cNvSpPr txBox="1"/>
          <p:nvPr/>
        </p:nvSpPr>
        <p:spPr>
          <a:xfrm>
            <a:off x="457200" y="563251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D</a:t>
            </a:r>
          </a:p>
        </p:txBody>
      </p:sp>
      <p:sp>
        <p:nvSpPr>
          <p:cNvPr id="44" name="TextBox 43">
            <a:extLst>
              <a:ext uri="{FF2B5EF4-FFF2-40B4-BE49-F238E27FC236}">
                <a16:creationId xmlns:a16="http://schemas.microsoft.com/office/drawing/2014/main" id="{18A61E6D-18AC-4586-AEEE-9F405CC4C576}"/>
              </a:ext>
            </a:extLst>
          </p:cNvPr>
          <p:cNvSpPr txBox="1"/>
          <p:nvPr/>
        </p:nvSpPr>
        <p:spPr>
          <a:xfrm>
            <a:off x="977841" y="3657081"/>
            <a:ext cx="7728009"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Same number of protons, neutrons and electrons.</a:t>
            </a:r>
          </a:p>
        </p:txBody>
      </p:sp>
      <p:sp>
        <p:nvSpPr>
          <p:cNvPr id="45" name="TextBox 44">
            <a:extLst>
              <a:ext uri="{FF2B5EF4-FFF2-40B4-BE49-F238E27FC236}">
                <a16:creationId xmlns:a16="http://schemas.microsoft.com/office/drawing/2014/main" id="{5E3405A2-0C58-4700-8E75-AA9DFD3F2D98}"/>
              </a:ext>
            </a:extLst>
          </p:cNvPr>
          <p:cNvSpPr txBox="1"/>
          <p:nvPr/>
        </p:nvSpPr>
        <p:spPr>
          <a:xfrm>
            <a:off x="977841" y="4316899"/>
            <a:ext cx="7728009"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Same number of protons and electrons, different number of neutrons.</a:t>
            </a:r>
          </a:p>
        </p:txBody>
      </p:sp>
      <p:sp>
        <p:nvSpPr>
          <p:cNvPr id="46" name="TextBox 45">
            <a:extLst>
              <a:ext uri="{FF2B5EF4-FFF2-40B4-BE49-F238E27FC236}">
                <a16:creationId xmlns:a16="http://schemas.microsoft.com/office/drawing/2014/main" id="{E5C9A2CB-EDC6-478C-B12F-19CAB0115126}"/>
              </a:ext>
            </a:extLst>
          </p:cNvPr>
          <p:cNvSpPr txBox="1"/>
          <p:nvPr/>
        </p:nvSpPr>
        <p:spPr>
          <a:xfrm>
            <a:off x="977841" y="4976717"/>
            <a:ext cx="7728009"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Same number of protons, different number of neutrons and electrons.</a:t>
            </a:r>
          </a:p>
        </p:txBody>
      </p:sp>
      <p:sp>
        <p:nvSpPr>
          <p:cNvPr id="47" name="TextBox 46">
            <a:extLst>
              <a:ext uri="{FF2B5EF4-FFF2-40B4-BE49-F238E27FC236}">
                <a16:creationId xmlns:a16="http://schemas.microsoft.com/office/drawing/2014/main" id="{FD2787E4-2E0E-4589-AA77-A4574CF7E4FD}"/>
              </a:ext>
            </a:extLst>
          </p:cNvPr>
          <p:cNvSpPr txBox="1"/>
          <p:nvPr/>
        </p:nvSpPr>
        <p:spPr>
          <a:xfrm>
            <a:off x="977841" y="5630187"/>
            <a:ext cx="7728009"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Same number of neutrons, different number of protons and electrons.</a:t>
            </a:r>
          </a:p>
        </p:txBody>
      </p:sp>
      <p:grpSp>
        <p:nvGrpSpPr>
          <p:cNvPr id="3" name="Group 2">
            <a:extLst>
              <a:ext uri="{FF2B5EF4-FFF2-40B4-BE49-F238E27FC236}">
                <a16:creationId xmlns:a16="http://schemas.microsoft.com/office/drawing/2014/main" id="{FA502E0F-F7FA-424D-A678-459BE2ABE325}"/>
              </a:ext>
            </a:extLst>
          </p:cNvPr>
          <p:cNvGrpSpPr/>
          <p:nvPr/>
        </p:nvGrpSpPr>
        <p:grpSpPr>
          <a:xfrm>
            <a:off x="2504614" y="1569043"/>
            <a:ext cx="4127882" cy="1468538"/>
            <a:chOff x="2372030" y="1669728"/>
            <a:chExt cx="4127882" cy="1468538"/>
          </a:xfrm>
        </p:grpSpPr>
        <p:grpSp>
          <p:nvGrpSpPr>
            <p:cNvPr id="17" name="Group 16">
              <a:extLst>
                <a:ext uri="{FF2B5EF4-FFF2-40B4-BE49-F238E27FC236}">
                  <a16:creationId xmlns:a16="http://schemas.microsoft.com/office/drawing/2014/main" id="{8992AC9E-FCD6-426F-8A58-89EE942185A3}"/>
                </a:ext>
              </a:extLst>
            </p:cNvPr>
            <p:cNvGrpSpPr/>
            <p:nvPr/>
          </p:nvGrpSpPr>
          <p:grpSpPr>
            <a:xfrm>
              <a:off x="2372030" y="1669728"/>
              <a:ext cx="1724235" cy="1468538"/>
              <a:chOff x="2307311" y="2814593"/>
              <a:chExt cx="1724235" cy="1468538"/>
            </a:xfrm>
          </p:grpSpPr>
          <p:sp>
            <p:nvSpPr>
              <p:cNvPr id="18" name="TextBox 17">
                <a:extLst>
                  <a:ext uri="{FF2B5EF4-FFF2-40B4-BE49-F238E27FC236}">
                    <a16:creationId xmlns:a16="http://schemas.microsoft.com/office/drawing/2014/main" id="{59608AC8-F9FD-46FC-8AF8-9068B9A50345}"/>
                  </a:ext>
                </a:extLst>
              </p:cNvPr>
              <p:cNvSpPr txBox="1"/>
              <p:nvPr/>
            </p:nvSpPr>
            <p:spPr>
              <a:xfrm>
                <a:off x="2918761" y="2885855"/>
                <a:ext cx="1112785" cy="1323439"/>
              </a:xfrm>
              <a:prstGeom prst="rect">
                <a:avLst/>
              </a:prstGeom>
              <a:noFill/>
            </p:spPr>
            <p:txBody>
              <a:bodyPr wrap="square" rtlCol="0">
                <a:spAutoFit/>
              </a:bodyPr>
              <a:lstStyle/>
              <a:p>
                <a:pPr algn="ctr"/>
                <a:r>
                  <a:rPr lang="en-GB" sz="8000" b="1" dirty="0">
                    <a:latin typeface="Arial Narrow" panose="020B0606020202030204" pitchFamily="34" charset="0"/>
                  </a:rPr>
                  <a:t>Cl</a:t>
                </a:r>
              </a:p>
            </p:txBody>
          </p:sp>
          <p:sp>
            <p:nvSpPr>
              <p:cNvPr id="23" name="TextBox 22">
                <a:extLst>
                  <a:ext uri="{FF2B5EF4-FFF2-40B4-BE49-F238E27FC236}">
                    <a16:creationId xmlns:a16="http://schemas.microsoft.com/office/drawing/2014/main" id="{B1881EE0-95D2-459F-BF89-5F8070F5349C}"/>
                  </a:ext>
                </a:extLst>
              </p:cNvPr>
              <p:cNvSpPr txBox="1"/>
              <p:nvPr/>
            </p:nvSpPr>
            <p:spPr>
              <a:xfrm>
                <a:off x="2321350" y="2814593"/>
                <a:ext cx="792000" cy="707886"/>
              </a:xfrm>
              <a:prstGeom prst="rect">
                <a:avLst/>
              </a:prstGeom>
              <a:noFill/>
            </p:spPr>
            <p:txBody>
              <a:bodyPr wrap="square" rtlCol="0">
                <a:spAutoFit/>
              </a:bodyPr>
              <a:lstStyle/>
              <a:p>
                <a:pPr algn="ctr"/>
                <a:r>
                  <a:rPr lang="en-GB" sz="4000" b="1" dirty="0">
                    <a:latin typeface="Arial Narrow" panose="020B0606020202030204" pitchFamily="34" charset="0"/>
                  </a:rPr>
                  <a:t>35</a:t>
                </a:r>
              </a:p>
            </p:txBody>
          </p:sp>
          <p:sp>
            <p:nvSpPr>
              <p:cNvPr id="32" name="TextBox 31">
                <a:extLst>
                  <a:ext uri="{FF2B5EF4-FFF2-40B4-BE49-F238E27FC236}">
                    <a16:creationId xmlns:a16="http://schemas.microsoft.com/office/drawing/2014/main" id="{3C439B14-86F2-4113-8CEE-409B7C1EAAC2}"/>
                  </a:ext>
                </a:extLst>
              </p:cNvPr>
              <p:cNvSpPr txBox="1"/>
              <p:nvPr/>
            </p:nvSpPr>
            <p:spPr>
              <a:xfrm>
                <a:off x="2307311" y="3575245"/>
                <a:ext cx="792000" cy="707886"/>
              </a:xfrm>
              <a:prstGeom prst="rect">
                <a:avLst/>
              </a:prstGeom>
              <a:noFill/>
            </p:spPr>
            <p:txBody>
              <a:bodyPr wrap="square" rtlCol="0">
                <a:spAutoFit/>
              </a:bodyPr>
              <a:lstStyle/>
              <a:p>
                <a:pPr algn="ctr"/>
                <a:r>
                  <a:rPr lang="en-GB" sz="4000" b="1" dirty="0">
                    <a:latin typeface="Arial Narrow" panose="020B0606020202030204" pitchFamily="34" charset="0"/>
                  </a:rPr>
                  <a:t>17</a:t>
                </a:r>
              </a:p>
            </p:txBody>
          </p:sp>
        </p:grpSp>
        <p:grpSp>
          <p:nvGrpSpPr>
            <p:cNvPr id="48" name="Group 47">
              <a:extLst>
                <a:ext uri="{FF2B5EF4-FFF2-40B4-BE49-F238E27FC236}">
                  <a16:creationId xmlns:a16="http://schemas.microsoft.com/office/drawing/2014/main" id="{E9435949-CE92-4AE0-9441-B1CBAB8F46D2}"/>
                </a:ext>
              </a:extLst>
            </p:cNvPr>
            <p:cNvGrpSpPr/>
            <p:nvPr/>
          </p:nvGrpSpPr>
          <p:grpSpPr>
            <a:xfrm>
              <a:off x="4775677" y="1669728"/>
              <a:ext cx="1724235" cy="1468538"/>
              <a:chOff x="2307311" y="2814593"/>
              <a:chExt cx="1724235" cy="1468538"/>
            </a:xfrm>
          </p:grpSpPr>
          <p:sp>
            <p:nvSpPr>
              <p:cNvPr id="49" name="TextBox 48">
                <a:extLst>
                  <a:ext uri="{FF2B5EF4-FFF2-40B4-BE49-F238E27FC236}">
                    <a16:creationId xmlns:a16="http://schemas.microsoft.com/office/drawing/2014/main" id="{B6B7D561-1A3A-420B-928F-05B2AFECA1B4}"/>
                  </a:ext>
                </a:extLst>
              </p:cNvPr>
              <p:cNvSpPr txBox="1"/>
              <p:nvPr/>
            </p:nvSpPr>
            <p:spPr>
              <a:xfrm>
                <a:off x="2918761" y="2885855"/>
                <a:ext cx="1112785" cy="1323439"/>
              </a:xfrm>
              <a:prstGeom prst="rect">
                <a:avLst/>
              </a:prstGeom>
              <a:noFill/>
            </p:spPr>
            <p:txBody>
              <a:bodyPr wrap="square" rtlCol="0">
                <a:spAutoFit/>
              </a:bodyPr>
              <a:lstStyle/>
              <a:p>
                <a:pPr algn="ctr"/>
                <a:r>
                  <a:rPr lang="en-GB" sz="8000" b="1" dirty="0">
                    <a:latin typeface="Arial Narrow" panose="020B0606020202030204" pitchFamily="34" charset="0"/>
                  </a:rPr>
                  <a:t>Cl</a:t>
                </a:r>
              </a:p>
            </p:txBody>
          </p:sp>
          <p:sp>
            <p:nvSpPr>
              <p:cNvPr id="50" name="TextBox 49">
                <a:extLst>
                  <a:ext uri="{FF2B5EF4-FFF2-40B4-BE49-F238E27FC236}">
                    <a16:creationId xmlns:a16="http://schemas.microsoft.com/office/drawing/2014/main" id="{AF6EC70E-7963-4260-A9B3-E4B5CA1A3897}"/>
                  </a:ext>
                </a:extLst>
              </p:cNvPr>
              <p:cNvSpPr txBox="1"/>
              <p:nvPr/>
            </p:nvSpPr>
            <p:spPr>
              <a:xfrm>
                <a:off x="2321350" y="2814593"/>
                <a:ext cx="792000" cy="707886"/>
              </a:xfrm>
              <a:prstGeom prst="rect">
                <a:avLst/>
              </a:prstGeom>
              <a:noFill/>
            </p:spPr>
            <p:txBody>
              <a:bodyPr wrap="square" rtlCol="0">
                <a:spAutoFit/>
              </a:bodyPr>
              <a:lstStyle/>
              <a:p>
                <a:pPr algn="ctr"/>
                <a:r>
                  <a:rPr lang="en-GB" sz="4000" b="1" dirty="0">
                    <a:latin typeface="Arial Narrow" panose="020B0606020202030204" pitchFamily="34" charset="0"/>
                  </a:rPr>
                  <a:t>36</a:t>
                </a:r>
              </a:p>
            </p:txBody>
          </p:sp>
          <p:sp>
            <p:nvSpPr>
              <p:cNvPr id="51" name="TextBox 50">
                <a:extLst>
                  <a:ext uri="{FF2B5EF4-FFF2-40B4-BE49-F238E27FC236}">
                    <a16:creationId xmlns:a16="http://schemas.microsoft.com/office/drawing/2014/main" id="{A4F1BC8B-CFB6-4E65-9255-1440DF4C5424}"/>
                  </a:ext>
                </a:extLst>
              </p:cNvPr>
              <p:cNvSpPr txBox="1"/>
              <p:nvPr/>
            </p:nvSpPr>
            <p:spPr>
              <a:xfrm>
                <a:off x="2307311" y="3575245"/>
                <a:ext cx="792000" cy="707886"/>
              </a:xfrm>
              <a:prstGeom prst="rect">
                <a:avLst/>
              </a:prstGeom>
              <a:noFill/>
            </p:spPr>
            <p:txBody>
              <a:bodyPr wrap="square" rtlCol="0">
                <a:spAutoFit/>
              </a:bodyPr>
              <a:lstStyle/>
              <a:p>
                <a:pPr algn="ctr"/>
                <a:r>
                  <a:rPr lang="en-GB" sz="4000" b="1" dirty="0">
                    <a:latin typeface="Arial Narrow" panose="020B0606020202030204" pitchFamily="34" charset="0"/>
                  </a:rPr>
                  <a:t>17</a:t>
                </a:r>
              </a:p>
            </p:txBody>
          </p:sp>
        </p:grpSp>
      </p:grpSp>
      <p:sp>
        <p:nvSpPr>
          <p:cNvPr id="27" name="Rounded Rectangle 18">
            <a:hlinkClick r:id="rId4" action="ppaction://hlinksldjump"/>
            <a:extLst>
              <a:ext uri="{FF2B5EF4-FFF2-40B4-BE49-F238E27FC236}">
                <a16:creationId xmlns:a16="http://schemas.microsoft.com/office/drawing/2014/main" id="{99B27873-415C-4DD4-B772-471A2D1F6E69}"/>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35114656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0" y="654448"/>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 stable relationship</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6"/>
            <a:ext cx="8285163" cy="2066686"/>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dirty="0"/>
              <a:t>Some nuclei are stable. </a:t>
            </a:r>
          </a:p>
          <a:p>
            <a:r>
              <a:rPr lang="en-GB" dirty="0"/>
              <a:t>Other nuclei are unstable.</a:t>
            </a:r>
          </a:p>
          <a:p>
            <a:r>
              <a:rPr lang="en-GB" dirty="0"/>
              <a:t>The strong nuclear force pulls protons and neutrons together. </a:t>
            </a:r>
          </a:p>
          <a:p>
            <a:r>
              <a:rPr lang="en-US" dirty="0"/>
              <a:t>The electrostatic force pushes protons apart.</a:t>
            </a:r>
            <a:endParaRPr lang="en-GB" dirty="0"/>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 name="TextBox 4">
            <a:extLst>
              <a:ext uri="{FF2B5EF4-FFF2-40B4-BE49-F238E27FC236}">
                <a16:creationId xmlns:a16="http://schemas.microsoft.com/office/drawing/2014/main" id="{9ECB33E1-5A9B-4753-A8B7-BA62B9B3687B}"/>
              </a:ext>
            </a:extLst>
          </p:cNvPr>
          <p:cNvSpPr txBox="1"/>
          <p:nvPr/>
        </p:nvSpPr>
        <p:spPr>
          <a:xfrm>
            <a:off x="457200" y="5741887"/>
            <a:ext cx="8285162" cy="461665"/>
          </a:xfrm>
          <a:prstGeom prst="rect">
            <a:avLst/>
          </a:prstGeom>
          <a:solidFill>
            <a:srgbClr val="FAFAEA"/>
          </a:solidFill>
          <a:ln>
            <a:solidFill>
              <a:srgbClr val="002060"/>
            </a:solidFill>
          </a:ln>
        </p:spPr>
        <p:txBody>
          <a:bodyPr wrap="square" rtlCol="0">
            <a:spAutoFit/>
          </a:bodyPr>
          <a:lstStyle/>
          <a:p>
            <a:r>
              <a:rPr lang="en-GB" sz="1200" i="1" dirty="0">
                <a:latin typeface="Verdana" panose="020B0604030504040204" pitchFamily="34" charset="0"/>
                <a:ea typeface="Verdana" panose="020B0604030504040204" pitchFamily="34" charset="0"/>
              </a:rPr>
              <a:t>The strong nuclear force gets its name because it is stronger than the electrostatic force.</a:t>
            </a:r>
          </a:p>
          <a:p>
            <a:r>
              <a:rPr lang="en-GB" sz="1200" i="1" dirty="0">
                <a:latin typeface="Verdana" panose="020B0604030504040204" pitchFamily="34" charset="0"/>
                <a:ea typeface="Verdana" panose="020B0604030504040204" pitchFamily="34" charset="0"/>
              </a:rPr>
              <a:t>It has a very, very short range and only acts between nucleons that are next to each other.</a:t>
            </a:r>
          </a:p>
        </p:txBody>
      </p:sp>
      <p:grpSp>
        <p:nvGrpSpPr>
          <p:cNvPr id="7" name="Group 6">
            <a:extLst>
              <a:ext uri="{FF2B5EF4-FFF2-40B4-BE49-F238E27FC236}">
                <a16:creationId xmlns:a16="http://schemas.microsoft.com/office/drawing/2014/main" id="{0CC1A6B5-F36A-4BF5-BB06-4C634BA30D88}"/>
              </a:ext>
            </a:extLst>
          </p:cNvPr>
          <p:cNvGrpSpPr/>
          <p:nvPr/>
        </p:nvGrpSpPr>
        <p:grpSpPr>
          <a:xfrm>
            <a:off x="1402914" y="2643214"/>
            <a:ext cx="5954916" cy="2753168"/>
            <a:chOff x="1402914" y="2643214"/>
            <a:chExt cx="5954916" cy="2753168"/>
          </a:xfrm>
        </p:grpSpPr>
        <p:grpSp>
          <p:nvGrpSpPr>
            <p:cNvPr id="45" name="Group 44">
              <a:extLst>
                <a:ext uri="{FF2B5EF4-FFF2-40B4-BE49-F238E27FC236}">
                  <a16:creationId xmlns:a16="http://schemas.microsoft.com/office/drawing/2014/main" id="{27CC659F-AC66-418D-AB8D-1C988BD79FC5}"/>
                </a:ext>
              </a:extLst>
            </p:cNvPr>
            <p:cNvGrpSpPr/>
            <p:nvPr/>
          </p:nvGrpSpPr>
          <p:grpSpPr>
            <a:xfrm>
              <a:off x="1648547" y="2643214"/>
              <a:ext cx="5709283" cy="2753168"/>
              <a:chOff x="1646990" y="2781000"/>
              <a:chExt cx="5709283" cy="2753168"/>
            </a:xfrm>
          </p:grpSpPr>
          <p:grpSp>
            <p:nvGrpSpPr>
              <p:cNvPr id="42" name="Group 41">
                <a:extLst>
                  <a:ext uri="{FF2B5EF4-FFF2-40B4-BE49-F238E27FC236}">
                    <a16:creationId xmlns:a16="http://schemas.microsoft.com/office/drawing/2014/main" id="{0945E094-D14E-4AD9-8A8C-0623845951DF}"/>
                  </a:ext>
                </a:extLst>
              </p:cNvPr>
              <p:cNvGrpSpPr/>
              <p:nvPr/>
            </p:nvGrpSpPr>
            <p:grpSpPr>
              <a:xfrm>
                <a:off x="2347157" y="2781000"/>
                <a:ext cx="4589918" cy="2273132"/>
                <a:chOff x="1891256" y="2977964"/>
                <a:chExt cx="4589918" cy="2273132"/>
              </a:xfrm>
            </p:grpSpPr>
            <p:grpSp>
              <p:nvGrpSpPr>
                <p:cNvPr id="37" name="Group 36">
                  <a:extLst>
                    <a:ext uri="{FF2B5EF4-FFF2-40B4-BE49-F238E27FC236}">
                      <a16:creationId xmlns:a16="http://schemas.microsoft.com/office/drawing/2014/main" id="{D34B4EB9-65E1-45A5-A23C-8DA7B1C98E94}"/>
                    </a:ext>
                  </a:extLst>
                </p:cNvPr>
                <p:cNvGrpSpPr/>
                <p:nvPr/>
              </p:nvGrpSpPr>
              <p:grpSpPr>
                <a:xfrm>
                  <a:off x="1891256" y="2977964"/>
                  <a:ext cx="1307212" cy="2273132"/>
                  <a:chOff x="1835272" y="2985053"/>
                  <a:chExt cx="1307212" cy="2273132"/>
                </a:xfrm>
              </p:grpSpPr>
              <p:grpSp>
                <p:nvGrpSpPr>
                  <p:cNvPr id="36" name="Group 35">
                    <a:extLst>
                      <a:ext uri="{FF2B5EF4-FFF2-40B4-BE49-F238E27FC236}">
                        <a16:creationId xmlns:a16="http://schemas.microsoft.com/office/drawing/2014/main" id="{7F48DB2F-C09B-488C-893B-064381A4D29F}"/>
                      </a:ext>
                    </a:extLst>
                  </p:cNvPr>
                  <p:cNvGrpSpPr/>
                  <p:nvPr/>
                </p:nvGrpSpPr>
                <p:grpSpPr>
                  <a:xfrm>
                    <a:off x="1837823" y="2985053"/>
                    <a:ext cx="1302110" cy="648000"/>
                    <a:chOff x="1840374" y="2985053"/>
                    <a:chExt cx="1302110" cy="648000"/>
                  </a:xfrm>
                </p:grpSpPr>
                <p:pic>
                  <p:nvPicPr>
                    <p:cNvPr id="11" name="Picture 10">
                      <a:extLst>
                        <a:ext uri="{FF2B5EF4-FFF2-40B4-BE49-F238E27FC236}">
                          <a16:creationId xmlns:a16="http://schemas.microsoft.com/office/drawing/2014/main" id="{E8B5F2DB-C4E2-4664-9B0B-A7A276543641}"/>
                        </a:ext>
                      </a:extLst>
                    </p:cNvPr>
                    <p:cNvPicPr>
                      <a:picLocks noChangeAspect="1"/>
                    </p:cNvPicPr>
                    <p:nvPr/>
                  </p:nvPicPr>
                  <p:blipFill>
                    <a:blip r:embed="rId4"/>
                    <a:stretch>
                      <a:fillRect/>
                    </a:stretch>
                  </p:blipFill>
                  <p:spPr>
                    <a:xfrm>
                      <a:off x="1840374" y="2985053"/>
                      <a:ext cx="648000" cy="648000"/>
                    </a:xfrm>
                    <a:prstGeom prst="rect">
                      <a:avLst/>
                    </a:prstGeom>
                  </p:spPr>
                </p:pic>
                <p:pic>
                  <p:nvPicPr>
                    <p:cNvPr id="13" name="Picture 12">
                      <a:extLst>
                        <a:ext uri="{FF2B5EF4-FFF2-40B4-BE49-F238E27FC236}">
                          <a16:creationId xmlns:a16="http://schemas.microsoft.com/office/drawing/2014/main" id="{1D5E8BD7-6214-4D18-8246-5304037698F3}"/>
                        </a:ext>
                      </a:extLst>
                    </p:cNvPr>
                    <p:cNvPicPr>
                      <a:picLocks noChangeAspect="1"/>
                    </p:cNvPicPr>
                    <p:nvPr/>
                  </p:nvPicPr>
                  <p:blipFill>
                    <a:blip r:embed="rId5"/>
                    <a:stretch>
                      <a:fillRect/>
                    </a:stretch>
                  </p:blipFill>
                  <p:spPr>
                    <a:xfrm>
                      <a:off x="2494484" y="2987171"/>
                      <a:ext cx="648000" cy="643765"/>
                    </a:xfrm>
                    <a:prstGeom prst="rect">
                      <a:avLst/>
                    </a:prstGeom>
                  </p:spPr>
                </p:pic>
                <p:grpSp>
                  <p:nvGrpSpPr>
                    <p:cNvPr id="18" name="Group 17">
                      <a:extLst>
                        <a:ext uri="{FF2B5EF4-FFF2-40B4-BE49-F238E27FC236}">
                          <a16:creationId xmlns:a16="http://schemas.microsoft.com/office/drawing/2014/main" id="{7939A815-B93A-4585-90BD-DC2E26D199C2}"/>
                        </a:ext>
                      </a:extLst>
                    </p:cNvPr>
                    <p:cNvGrpSpPr/>
                    <p:nvPr/>
                  </p:nvGrpSpPr>
                  <p:grpSpPr>
                    <a:xfrm>
                      <a:off x="2283100" y="3170386"/>
                      <a:ext cx="428997" cy="298580"/>
                      <a:chOff x="2901820" y="4236098"/>
                      <a:chExt cx="428997" cy="298580"/>
                    </a:xfrm>
                  </p:grpSpPr>
                  <p:sp>
                    <p:nvSpPr>
                      <p:cNvPr id="19" name="Arrow: Right 18">
                        <a:extLst>
                          <a:ext uri="{FF2B5EF4-FFF2-40B4-BE49-F238E27FC236}">
                            <a16:creationId xmlns:a16="http://schemas.microsoft.com/office/drawing/2014/main" id="{46D42A4D-AC11-494A-909D-F8F5469A536B}"/>
                          </a:ext>
                        </a:extLst>
                      </p:cNvPr>
                      <p:cNvSpPr/>
                      <p:nvPr/>
                    </p:nvSpPr>
                    <p:spPr>
                      <a:xfrm>
                        <a:off x="2901820" y="4236098"/>
                        <a:ext cx="205274" cy="2985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Arrow: Right 19">
                        <a:extLst>
                          <a:ext uri="{FF2B5EF4-FFF2-40B4-BE49-F238E27FC236}">
                            <a16:creationId xmlns:a16="http://schemas.microsoft.com/office/drawing/2014/main" id="{666DD6C2-98DF-44BC-AF38-BF93F7D501F9}"/>
                          </a:ext>
                        </a:extLst>
                      </p:cNvPr>
                      <p:cNvSpPr/>
                      <p:nvPr/>
                    </p:nvSpPr>
                    <p:spPr>
                      <a:xfrm rot="10800000">
                        <a:off x="3125543" y="4236098"/>
                        <a:ext cx="205274" cy="2985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35" name="Group 34">
                    <a:extLst>
                      <a:ext uri="{FF2B5EF4-FFF2-40B4-BE49-F238E27FC236}">
                        <a16:creationId xmlns:a16="http://schemas.microsoft.com/office/drawing/2014/main" id="{B1B8EB44-DEF4-4012-A565-1A3FA527FDB8}"/>
                      </a:ext>
                    </a:extLst>
                  </p:cNvPr>
                  <p:cNvGrpSpPr/>
                  <p:nvPr/>
                </p:nvGrpSpPr>
                <p:grpSpPr>
                  <a:xfrm>
                    <a:off x="1837823" y="3799736"/>
                    <a:ext cx="1302110" cy="648000"/>
                    <a:chOff x="1840374" y="3851317"/>
                    <a:chExt cx="1302110" cy="648000"/>
                  </a:xfrm>
                </p:grpSpPr>
                <p:pic>
                  <p:nvPicPr>
                    <p:cNvPr id="24" name="Picture 23">
                      <a:extLst>
                        <a:ext uri="{FF2B5EF4-FFF2-40B4-BE49-F238E27FC236}">
                          <a16:creationId xmlns:a16="http://schemas.microsoft.com/office/drawing/2014/main" id="{7442E585-2116-4DF4-88AE-F75C7EA817A5}"/>
                        </a:ext>
                      </a:extLst>
                    </p:cNvPr>
                    <p:cNvPicPr>
                      <a:picLocks noChangeAspect="1"/>
                    </p:cNvPicPr>
                    <p:nvPr/>
                  </p:nvPicPr>
                  <p:blipFill>
                    <a:blip r:embed="rId4"/>
                    <a:stretch>
                      <a:fillRect/>
                    </a:stretch>
                  </p:blipFill>
                  <p:spPr>
                    <a:xfrm>
                      <a:off x="2494484" y="3851317"/>
                      <a:ext cx="648000" cy="648000"/>
                    </a:xfrm>
                    <a:prstGeom prst="rect">
                      <a:avLst/>
                    </a:prstGeom>
                  </p:spPr>
                </p:pic>
                <p:pic>
                  <p:nvPicPr>
                    <p:cNvPr id="25" name="Picture 24">
                      <a:extLst>
                        <a:ext uri="{FF2B5EF4-FFF2-40B4-BE49-F238E27FC236}">
                          <a16:creationId xmlns:a16="http://schemas.microsoft.com/office/drawing/2014/main" id="{CE4188E6-F864-475C-9614-98516F273444}"/>
                        </a:ext>
                      </a:extLst>
                    </p:cNvPr>
                    <p:cNvPicPr>
                      <a:picLocks noChangeAspect="1"/>
                    </p:cNvPicPr>
                    <p:nvPr/>
                  </p:nvPicPr>
                  <p:blipFill>
                    <a:blip r:embed="rId4"/>
                    <a:stretch>
                      <a:fillRect/>
                    </a:stretch>
                  </p:blipFill>
                  <p:spPr>
                    <a:xfrm>
                      <a:off x="1840374" y="3851317"/>
                      <a:ext cx="648000" cy="648000"/>
                    </a:xfrm>
                    <a:prstGeom prst="rect">
                      <a:avLst/>
                    </a:prstGeom>
                  </p:spPr>
                </p:pic>
                <p:grpSp>
                  <p:nvGrpSpPr>
                    <p:cNvPr id="26" name="Group 25">
                      <a:extLst>
                        <a:ext uri="{FF2B5EF4-FFF2-40B4-BE49-F238E27FC236}">
                          <a16:creationId xmlns:a16="http://schemas.microsoft.com/office/drawing/2014/main" id="{3196F5FD-F6D7-41CC-BBA9-B52AB71F79BB}"/>
                        </a:ext>
                      </a:extLst>
                    </p:cNvPr>
                    <p:cNvGrpSpPr/>
                    <p:nvPr/>
                  </p:nvGrpSpPr>
                  <p:grpSpPr>
                    <a:xfrm>
                      <a:off x="2283100" y="4036650"/>
                      <a:ext cx="428997" cy="298580"/>
                      <a:chOff x="2901820" y="4236098"/>
                      <a:chExt cx="428997" cy="298580"/>
                    </a:xfrm>
                  </p:grpSpPr>
                  <p:sp>
                    <p:nvSpPr>
                      <p:cNvPr id="27" name="Arrow: Right 26">
                        <a:extLst>
                          <a:ext uri="{FF2B5EF4-FFF2-40B4-BE49-F238E27FC236}">
                            <a16:creationId xmlns:a16="http://schemas.microsoft.com/office/drawing/2014/main" id="{72129139-FF77-4083-837D-769216B9236D}"/>
                          </a:ext>
                        </a:extLst>
                      </p:cNvPr>
                      <p:cNvSpPr/>
                      <p:nvPr/>
                    </p:nvSpPr>
                    <p:spPr>
                      <a:xfrm>
                        <a:off x="2901820" y="4236098"/>
                        <a:ext cx="205274" cy="2985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Right 27">
                        <a:extLst>
                          <a:ext uri="{FF2B5EF4-FFF2-40B4-BE49-F238E27FC236}">
                            <a16:creationId xmlns:a16="http://schemas.microsoft.com/office/drawing/2014/main" id="{2447BBEA-E0E2-4AFB-A284-4F27B409FC37}"/>
                          </a:ext>
                        </a:extLst>
                      </p:cNvPr>
                      <p:cNvSpPr/>
                      <p:nvPr/>
                    </p:nvSpPr>
                    <p:spPr>
                      <a:xfrm rot="10800000">
                        <a:off x="3125543" y="4236098"/>
                        <a:ext cx="205274" cy="2985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34" name="Group 33">
                    <a:extLst>
                      <a:ext uri="{FF2B5EF4-FFF2-40B4-BE49-F238E27FC236}">
                        <a16:creationId xmlns:a16="http://schemas.microsoft.com/office/drawing/2014/main" id="{DF52DC39-C9A2-4932-99D5-99D52FDF2068}"/>
                      </a:ext>
                    </a:extLst>
                  </p:cNvPr>
                  <p:cNvGrpSpPr/>
                  <p:nvPr/>
                </p:nvGrpSpPr>
                <p:grpSpPr>
                  <a:xfrm>
                    <a:off x="1835272" y="4614420"/>
                    <a:ext cx="1307212" cy="643765"/>
                    <a:chOff x="1835272" y="4614420"/>
                    <a:chExt cx="1307212" cy="643765"/>
                  </a:xfrm>
                </p:grpSpPr>
                <p:pic>
                  <p:nvPicPr>
                    <p:cNvPr id="29" name="Picture 28">
                      <a:extLst>
                        <a:ext uri="{FF2B5EF4-FFF2-40B4-BE49-F238E27FC236}">
                          <a16:creationId xmlns:a16="http://schemas.microsoft.com/office/drawing/2014/main" id="{B6A4C6BA-A261-449F-A1D0-1782032E7DE7}"/>
                        </a:ext>
                      </a:extLst>
                    </p:cNvPr>
                    <p:cNvPicPr>
                      <a:picLocks noChangeAspect="1"/>
                    </p:cNvPicPr>
                    <p:nvPr/>
                  </p:nvPicPr>
                  <p:blipFill>
                    <a:blip r:embed="rId5"/>
                    <a:stretch>
                      <a:fillRect/>
                    </a:stretch>
                  </p:blipFill>
                  <p:spPr>
                    <a:xfrm>
                      <a:off x="1835272" y="4614420"/>
                      <a:ext cx="648000" cy="643765"/>
                    </a:xfrm>
                    <a:prstGeom prst="rect">
                      <a:avLst/>
                    </a:prstGeom>
                  </p:spPr>
                </p:pic>
                <p:pic>
                  <p:nvPicPr>
                    <p:cNvPr id="30" name="Picture 29">
                      <a:extLst>
                        <a:ext uri="{FF2B5EF4-FFF2-40B4-BE49-F238E27FC236}">
                          <a16:creationId xmlns:a16="http://schemas.microsoft.com/office/drawing/2014/main" id="{DBC88D9C-FBC6-4A92-BDD7-42BA84D639F4}"/>
                        </a:ext>
                      </a:extLst>
                    </p:cNvPr>
                    <p:cNvPicPr>
                      <a:picLocks noChangeAspect="1"/>
                    </p:cNvPicPr>
                    <p:nvPr/>
                  </p:nvPicPr>
                  <p:blipFill>
                    <a:blip r:embed="rId5"/>
                    <a:stretch>
                      <a:fillRect/>
                    </a:stretch>
                  </p:blipFill>
                  <p:spPr>
                    <a:xfrm>
                      <a:off x="2494484" y="4614420"/>
                      <a:ext cx="648000" cy="643765"/>
                    </a:xfrm>
                    <a:prstGeom prst="rect">
                      <a:avLst/>
                    </a:prstGeom>
                  </p:spPr>
                </p:pic>
                <p:grpSp>
                  <p:nvGrpSpPr>
                    <p:cNvPr id="31" name="Group 30">
                      <a:extLst>
                        <a:ext uri="{FF2B5EF4-FFF2-40B4-BE49-F238E27FC236}">
                          <a16:creationId xmlns:a16="http://schemas.microsoft.com/office/drawing/2014/main" id="{9624982E-0635-4836-A1BA-97C467DC6A01}"/>
                        </a:ext>
                      </a:extLst>
                    </p:cNvPr>
                    <p:cNvGrpSpPr/>
                    <p:nvPr/>
                  </p:nvGrpSpPr>
                  <p:grpSpPr>
                    <a:xfrm>
                      <a:off x="2280549" y="4797635"/>
                      <a:ext cx="428997" cy="298580"/>
                      <a:chOff x="2901820" y="4236098"/>
                      <a:chExt cx="428997" cy="298580"/>
                    </a:xfrm>
                  </p:grpSpPr>
                  <p:sp>
                    <p:nvSpPr>
                      <p:cNvPr id="32" name="Arrow: Right 31">
                        <a:extLst>
                          <a:ext uri="{FF2B5EF4-FFF2-40B4-BE49-F238E27FC236}">
                            <a16:creationId xmlns:a16="http://schemas.microsoft.com/office/drawing/2014/main" id="{EDE5F96E-80EA-4DA8-BF95-4979775D7744}"/>
                          </a:ext>
                        </a:extLst>
                      </p:cNvPr>
                      <p:cNvSpPr/>
                      <p:nvPr/>
                    </p:nvSpPr>
                    <p:spPr>
                      <a:xfrm>
                        <a:off x="2901820" y="4236098"/>
                        <a:ext cx="205274" cy="2985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Arrow: Right 32">
                        <a:extLst>
                          <a:ext uri="{FF2B5EF4-FFF2-40B4-BE49-F238E27FC236}">
                            <a16:creationId xmlns:a16="http://schemas.microsoft.com/office/drawing/2014/main" id="{B1ECFE0A-859D-48F0-9D30-B4FE8C2512DB}"/>
                          </a:ext>
                        </a:extLst>
                      </p:cNvPr>
                      <p:cNvSpPr/>
                      <p:nvPr/>
                    </p:nvSpPr>
                    <p:spPr>
                      <a:xfrm rot="10800000">
                        <a:off x="3125543" y="4236098"/>
                        <a:ext cx="205274" cy="2985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grpSp>
              <p:nvGrpSpPr>
                <p:cNvPr id="41" name="Group 40">
                  <a:extLst>
                    <a:ext uri="{FF2B5EF4-FFF2-40B4-BE49-F238E27FC236}">
                      <a16:creationId xmlns:a16="http://schemas.microsoft.com/office/drawing/2014/main" id="{D2E14EC1-32E6-4243-A88B-09AEC1815B9F}"/>
                    </a:ext>
                  </a:extLst>
                </p:cNvPr>
                <p:cNvGrpSpPr/>
                <p:nvPr/>
              </p:nvGrpSpPr>
              <p:grpSpPr>
                <a:xfrm>
                  <a:off x="4809635" y="3803270"/>
                  <a:ext cx="1671539" cy="643765"/>
                  <a:chOff x="4809635" y="3606306"/>
                  <a:chExt cx="1671539" cy="643765"/>
                </a:xfrm>
              </p:grpSpPr>
              <p:pic>
                <p:nvPicPr>
                  <p:cNvPr id="38" name="Picture 37">
                    <a:extLst>
                      <a:ext uri="{FF2B5EF4-FFF2-40B4-BE49-F238E27FC236}">
                        <a16:creationId xmlns:a16="http://schemas.microsoft.com/office/drawing/2014/main" id="{113CBB9B-CA27-4A22-A5A8-8D2753E289BA}"/>
                      </a:ext>
                    </a:extLst>
                  </p:cNvPr>
                  <p:cNvPicPr>
                    <a:picLocks noChangeAspect="1"/>
                  </p:cNvPicPr>
                  <p:nvPr/>
                </p:nvPicPr>
                <p:blipFill>
                  <a:blip r:embed="rId5"/>
                  <a:stretch>
                    <a:fillRect/>
                  </a:stretch>
                </p:blipFill>
                <p:spPr>
                  <a:xfrm>
                    <a:off x="4809635" y="3606306"/>
                    <a:ext cx="648000" cy="643765"/>
                  </a:xfrm>
                  <a:prstGeom prst="rect">
                    <a:avLst/>
                  </a:prstGeom>
                </p:spPr>
              </p:pic>
              <p:pic>
                <p:nvPicPr>
                  <p:cNvPr id="39" name="Picture 38">
                    <a:extLst>
                      <a:ext uri="{FF2B5EF4-FFF2-40B4-BE49-F238E27FC236}">
                        <a16:creationId xmlns:a16="http://schemas.microsoft.com/office/drawing/2014/main" id="{2EC4AF78-C8CE-4FD8-9925-D521DFAEBBA4}"/>
                      </a:ext>
                    </a:extLst>
                  </p:cNvPr>
                  <p:cNvPicPr>
                    <a:picLocks noChangeAspect="1"/>
                  </p:cNvPicPr>
                  <p:nvPr/>
                </p:nvPicPr>
                <p:blipFill>
                  <a:blip r:embed="rId5"/>
                  <a:stretch>
                    <a:fillRect/>
                  </a:stretch>
                </p:blipFill>
                <p:spPr>
                  <a:xfrm>
                    <a:off x="5833174" y="3606306"/>
                    <a:ext cx="648000" cy="643765"/>
                  </a:xfrm>
                  <a:prstGeom prst="rect">
                    <a:avLst/>
                  </a:prstGeom>
                </p:spPr>
              </p:pic>
              <p:sp>
                <p:nvSpPr>
                  <p:cNvPr id="40" name="Arrow: Left-Right 39">
                    <a:extLst>
                      <a:ext uri="{FF2B5EF4-FFF2-40B4-BE49-F238E27FC236}">
                        <a16:creationId xmlns:a16="http://schemas.microsoft.com/office/drawing/2014/main" id="{D80CEF92-F4E8-43E8-A8A2-43905F636536}"/>
                      </a:ext>
                    </a:extLst>
                  </p:cNvPr>
                  <p:cNvSpPr/>
                  <p:nvPr/>
                </p:nvSpPr>
                <p:spPr>
                  <a:xfrm>
                    <a:off x="5429405" y="3778231"/>
                    <a:ext cx="432000" cy="29991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43" name="TextBox 42">
                <a:extLst>
                  <a:ext uri="{FF2B5EF4-FFF2-40B4-BE49-F238E27FC236}">
                    <a16:creationId xmlns:a16="http://schemas.microsoft.com/office/drawing/2014/main" id="{F2C81026-CEAF-4C13-885C-35F8CAEDBDCE}"/>
                  </a:ext>
                </a:extLst>
              </p:cNvPr>
              <p:cNvSpPr txBox="1"/>
              <p:nvPr/>
            </p:nvSpPr>
            <p:spPr>
              <a:xfrm>
                <a:off x="1646990" y="5164836"/>
                <a:ext cx="2696333" cy="369332"/>
              </a:xfrm>
              <a:prstGeom prst="rect">
                <a:avLst/>
              </a:prstGeom>
              <a:noFill/>
            </p:spPr>
            <p:txBody>
              <a:bodyPr wrap="square" rtlCol="0">
                <a:spAutoFit/>
              </a:bodyPr>
              <a:lstStyle/>
              <a:p>
                <a:pPr algn="ctr"/>
                <a:r>
                  <a:rPr lang="en-GB" dirty="0">
                    <a:latin typeface="Verdana" panose="020B0604030504040204" pitchFamily="34" charset="0"/>
                    <a:ea typeface="Verdana" panose="020B0604030504040204" pitchFamily="34" charset="0"/>
                  </a:rPr>
                  <a:t>Strong nuclear force</a:t>
                </a:r>
              </a:p>
            </p:txBody>
          </p:sp>
          <p:sp>
            <p:nvSpPr>
              <p:cNvPr id="44" name="TextBox 43">
                <a:extLst>
                  <a:ext uri="{FF2B5EF4-FFF2-40B4-BE49-F238E27FC236}">
                    <a16:creationId xmlns:a16="http://schemas.microsoft.com/office/drawing/2014/main" id="{ED509B3F-9FD7-40AE-8976-4A4B8E5576C6}"/>
                  </a:ext>
                </a:extLst>
              </p:cNvPr>
              <p:cNvSpPr txBox="1"/>
              <p:nvPr/>
            </p:nvSpPr>
            <p:spPr>
              <a:xfrm>
                <a:off x="4846338" y="5164836"/>
                <a:ext cx="2509935" cy="369332"/>
              </a:xfrm>
              <a:prstGeom prst="rect">
                <a:avLst/>
              </a:prstGeom>
              <a:noFill/>
            </p:spPr>
            <p:txBody>
              <a:bodyPr wrap="square" rtlCol="0">
                <a:spAutoFit/>
              </a:bodyPr>
              <a:lstStyle/>
              <a:p>
                <a:pPr algn="ctr"/>
                <a:r>
                  <a:rPr lang="en-GB" dirty="0">
                    <a:latin typeface="Verdana" panose="020B0604030504040204" pitchFamily="34" charset="0"/>
                    <a:ea typeface="Verdana" panose="020B0604030504040204" pitchFamily="34" charset="0"/>
                  </a:rPr>
                  <a:t>Electrostatic force</a:t>
                </a:r>
              </a:p>
            </p:txBody>
          </p:sp>
        </p:grpSp>
        <p:sp>
          <p:nvSpPr>
            <p:cNvPr id="6" name="TextBox 5">
              <a:extLst>
                <a:ext uri="{FF2B5EF4-FFF2-40B4-BE49-F238E27FC236}">
                  <a16:creationId xmlns:a16="http://schemas.microsoft.com/office/drawing/2014/main" id="{BEF85471-C144-4C25-A482-D3C7EB6A64B3}"/>
                </a:ext>
              </a:extLst>
            </p:cNvPr>
            <p:cNvSpPr txBox="1"/>
            <p:nvPr/>
          </p:nvSpPr>
          <p:spPr>
            <a:xfrm>
              <a:off x="1402914" y="2810462"/>
              <a:ext cx="960689" cy="307777"/>
            </a:xfrm>
            <a:prstGeom prst="rect">
              <a:avLst/>
            </a:prstGeom>
            <a:noFill/>
          </p:spPr>
          <p:txBody>
            <a:bodyPr wrap="square" rtlCol="0">
              <a:spAutoFit/>
            </a:bodyPr>
            <a:lstStyle/>
            <a:p>
              <a:pPr algn="r"/>
              <a:r>
                <a:rPr lang="en-GB" sz="1400" dirty="0">
                  <a:latin typeface="Verdana" panose="020B0604030504040204" pitchFamily="34" charset="0"/>
                  <a:ea typeface="Verdana" panose="020B0604030504040204" pitchFamily="34" charset="0"/>
                </a:rPr>
                <a:t>Neutron</a:t>
              </a:r>
            </a:p>
          </p:txBody>
        </p:sp>
        <p:sp>
          <p:nvSpPr>
            <p:cNvPr id="46" name="TextBox 45">
              <a:extLst>
                <a:ext uri="{FF2B5EF4-FFF2-40B4-BE49-F238E27FC236}">
                  <a16:creationId xmlns:a16="http://schemas.microsoft.com/office/drawing/2014/main" id="{43A4302C-6228-48B2-BAAA-B231D99E1339}"/>
                </a:ext>
              </a:extLst>
            </p:cNvPr>
            <p:cNvSpPr txBox="1"/>
            <p:nvPr/>
          </p:nvSpPr>
          <p:spPr>
            <a:xfrm>
              <a:off x="3653375" y="2809886"/>
              <a:ext cx="793365" cy="307777"/>
            </a:xfrm>
            <a:prstGeom prst="rect">
              <a:avLst/>
            </a:prstGeom>
            <a:noFill/>
          </p:spPr>
          <p:txBody>
            <a:bodyPr wrap="square" rtlCol="0">
              <a:spAutoFit/>
            </a:bodyPr>
            <a:lstStyle/>
            <a:p>
              <a:r>
                <a:rPr lang="en-GB" sz="1400" dirty="0">
                  <a:latin typeface="Verdana" panose="020B0604030504040204" pitchFamily="34" charset="0"/>
                  <a:ea typeface="Verdana" panose="020B0604030504040204" pitchFamily="34" charset="0"/>
                </a:rPr>
                <a:t>Proton</a:t>
              </a:r>
            </a:p>
          </p:txBody>
        </p:sp>
      </p:grpSp>
    </p:spTree>
    <p:extLst>
      <p:ext uri="{BB962C8B-B14F-4D97-AF65-F5344CB8AC3E}">
        <p14:creationId xmlns:p14="http://schemas.microsoft.com/office/powerpoint/2010/main" val="27722534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B6DF97B4-4FE4-4EA3-9EFF-99DF67F78DB6}"/>
              </a:ext>
            </a:extLst>
          </p:cNvPr>
          <p:cNvPicPr>
            <a:picLocks noChangeAspect="1"/>
          </p:cNvPicPr>
          <p:nvPr/>
        </p:nvPicPr>
        <p:blipFill>
          <a:blip r:embed="rId3"/>
          <a:stretch>
            <a:fillRect/>
          </a:stretch>
        </p:blipFill>
        <p:spPr>
          <a:xfrm>
            <a:off x="0" y="651780"/>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t>A stable relationship</a:t>
            </a:r>
            <a:endParaRPr lang="en-GB" dirty="0"/>
          </a:p>
        </p:txBody>
      </p:sp>
      <p:sp>
        <p:nvSpPr>
          <p:cNvPr id="12" name="Text Placeholder 16"/>
          <p:cNvSpPr txBox="1">
            <a:spLocks/>
          </p:cNvSpPr>
          <p:nvPr/>
        </p:nvSpPr>
        <p:spPr>
          <a:xfrm>
            <a:off x="457200" y="863126"/>
            <a:ext cx="8285163" cy="676426"/>
          </a:xfrm>
          <a:prstGeom prst="rect">
            <a:avLst/>
          </a:prstGeom>
          <a:solidFill>
            <a:srgbClr val="FAFAEA"/>
          </a:solidFill>
          <a:ln>
            <a:solidFill>
              <a:srgbClr val="002060"/>
            </a:solidFill>
          </a:ln>
        </p:spPr>
        <p:txBody>
          <a:bodyPr vert="horz" lIns="91440" tIns="45720" rIns="91440" bIns="45720" rtlCol="0" anchor="ctr" anchorCtr="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54013" marR="0" lvl="0" indent="-354013" algn="l" defTabSz="914400" rtl="0" eaLnBrk="1" fontAlgn="auto" latinLnBrk="0" hangingPunct="1">
              <a:lnSpc>
                <a:spcPct val="114000"/>
              </a:lnSpc>
              <a:spcBef>
                <a:spcPct val="20000"/>
              </a:spcBef>
              <a:spcAft>
                <a:spcPts val="0"/>
              </a:spcAft>
              <a:buClrTx/>
              <a:buSzTx/>
              <a:buFont typeface="+mj-lt"/>
              <a:buNone/>
              <a:tabLst/>
              <a:defRPr/>
            </a:pPr>
            <a:r>
              <a:rPr kumimoji="0" lang="en-US" sz="18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Which </a:t>
            </a:r>
            <a:r>
              <a:rPr lang="en-US" dirty="0"/>
              <a:t>carbon </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nucleus do you think is </a:t>
            </a:r>
            <a:r>
              <a:rPr kumimoji="0" lang="en-US" sz="1800" b="1"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more</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stable?</a:t>
            </a:r>
          </a:p>
        </p:txBody>
      </p:sp>
      <p:grpSp>
        <p:nvGrpSpPr>
          <p:cNvPr id="16" name="Group 15">
            <a:extLst>
              <a:ext uri="{FF2B5EF4-FFF2-40B4-BE49-F238E27FC236}">
                <a16:creationId xmlns:a16="http://schemas.microsoft.com/office/drawing/2014/main" id="{06856B9D-D3E0-45FE-B07B-345A8399D3B8}"/>
              </a:ext>
            </a:extLst>
          </p:cNvPr>
          <p:cNvGrpSpPr/>
          <p:nvPr/>
        </p:nvGrpSpPr>
        <p:grpSpPr>
          <a:xfrm>
            <a:off x="619421" y="2109447"/>
            <a:ext cx="7905158" cy="2639105"/>
            <a:chOff x="524720" y="1997772"/>
            <a:chExt cx="7905158" cy="2639105"/>
          </a:xfrm>
        </p:grpSpPr>
        <p:grpSp>
          <p:nvGrpSpPr>
            <p:cNvPr id="9" name="Group 8">
              <a:extLst>
                <a:ext uri="{FF2B5EF4-FFF2-40B4-BE49-F238E27FC236}">
                  <a16:creationId xmlns:a16="http://schemas.microsoft.com/office/drawing/2014/main" id="{CDEE0108-50D1-41D4-B5BC-B708671E42AA}"/>
                </a:ext>
              </a:extLst>
            </p:cNvPr>
            <p:cNvGrpSpPr/>
            <p:nvPr/>
          </p:nvGrpSpPr>
          <p:grpSpPr>
            <a:xfrm>
              <a:off x="524720" y="1997772"/>
              <a:ext cx="7742202" cy="2639105"/>
              <a:chOff x="522579" y="1997772"/>
              <a:chExt cx="7496661" cy="2639105"/>
            </a:xfrm>
          </p:grpSpPr>
          <p:grpSp>
            <p:nvGrpSpPr>
              <p:cNvPr id="7" name="Group 6">
                <a:extLst>
                  <a:ext uri="{FF2B5EF4-FFF2-40B4-BE49-F238E27FC236}">
                    <a16:creationId xmlns:a16="http://schemas.microsoft.com/office/drawing/2014/main" id="{9E5BF9D7-DB5B-49DA-BF29-275BB085FDC9}"/>
                  </a:ext>
                </a:extLst>
              </p:cNvPr>
              <p:cNvGrpSpPr/>
              <p:nvPr/>
            </p:nvGrpSpPr>
            <p:grpSpPr>
              <a:xfrm>
                <a:off x="522579" y="1997772"/>
                <a:ext cx="5817362" cy="2639105"/>
                <a:chOff x="522579" y="1997772"/>
                <a:chExt cx="5817362" cy="2639105"/>
              </a:xfrm>
            </p:grpSpPr>
            <p:sp>
              <p:nvSpPr>
                <p:cNvPr id="5" name="TextBox 4">
                  <a:extLst>
                    <a:ext uri="{FF2B5EF4-FFF2-40B4-BE49-F238E27FC236}">
                      <a16:creationId xmlns:a16="http://schemas.microsoft.com/office/drawing/2014/main" id="{2D16B519-B273-410D-A93A-D3E6109BDD8B}"/>
                    </a:ext>
                  </a:extLst>
                </p:cNvPr>
                <p:cNvSpPr txBox="1"/>
                <p:nvPr/>
              </p:nvSpPr>
              <p:spPr>
                <a:xfrm>
                  <a:off x="522580" y="4107381"/>
                  <a:ext cx="2255299" cy="338554"/>
                </a:xfrm>
                <a:prstGeom prst="rect">
                  <a:avLst/>
                </a:prstGeom>
                <a:noFill/>
              </p:spPr>
              <p:txBody>
                <a:bodyPr wrap="square" rtlCol="0">
                  <a:spAutoFit/>
                </a:bodyPr>
                <a:lstStyle/>
                <a:p>
                  <a:pPr algn="ctr"/>
                  <a:r>
                    <a:rPr lang="en-GB" sz="1600" dirty="0">
                      <a:latin typeface="Verdana" panose="020B0604030504040204" pitchFamily="34" charset="0"/>
                      <a:ea typeface="Verdana" panose="020B0604030504040204" pitchFamily="34" charset="0"/>
                    </a:rPr>
                    <a:t>Carbon-12 nucleus</a:t>
                  </a:r>
                </a:p>
              </p:txBody>
            </p:sp>
            <p:grpSp>
              <p:nvGrpSpPr>
                <p:cNvPr id="6" name="Group 5">
                  <a:extLst>
                    <a:ext uri="{FF2B5EF4-FFF2-40B4-BE49-F238E27FC236}">
                      <a16:creationId xmlns:a16="http://schemas.microsoft.com/office/drawing/2014/main" id="{C7A90EEC-E829-457B-BBDC-DFE4512C665F}"/>
                    </a:ext>
                  </a:extLst>
                </p:cNvPr>
                <p:cNvGrpSpPr/>
                <p:nvPr/>
              </p:nvGrpSpPr>
              <p:grpSpPr>
                <a:xfrm>
                  <a:off x="522579" y="1997772"/>
                  <a:ext cx="5817362" cy="2639105"/>
                  <a:chOff x="522579" y="1997772"/>
                  <a:chExt cx="5817362" cy="2639105"/>
                </a:xfrm>
              </p:grpSpPr>
              <p:grpSp>
                <p:nvGrpSpPr>
                  <p:cNvPr id="2" name="Group 1">
                    <a:extLst>
                      <a:ext uri="{FF2B5EF4-FFF2-40B4-BE49-F238E27FC236}">
                        <a16:creationId xmlns:a16="http://schemas.microsoft.com/office/drawing/2014/main" id="{24FA4143-0847-4A42-9965-2A22C928230C}"/>
                      </a:ext>
                    </a:extLst>
                  </p:cNvPr>
                  <p:cNvGrpSpPr/>
                  <p:nvPr/>
                </p:nvGrpSpPr>
                <p:grpSpPr>
                  <a:xfrm>
                    <a:off x="522579" y="2002333"/>
                    <a:ext cx="3145697" cy="2634544"/>
                    <a:chOff x="522579" y="2002333"/>
                    <a:chExt cx="3145697" cy="2634544"/>
                  </a:xfrm>
                </p:grpSpPr>
                <p:cxnSp>
                  <p:nvCxnSpPr>
                    <p:cNvPr id="10" name="Straight Connector 9"/>
                    <p:cNvCxnSpPr/>
                    <p:nvPr userDrawn="1"/>
                  </p:nvCxnSpPr>
                  <p:spPr>
                    <a:xfrm>
                      <a:off x="2884092" y="2008877"/>
                      <a:ext cx="0" cy="2628000"/>
                    </a:xfrm>
                    <a:prstGeom prst="line">
                      <a:avLst/>
                    </a:prstGeom>
                    <a:ln w="25400">
                      <a:solidFill>
                        <a:srgbClr val="006580"/>
                      </a:solidFill>
                    </a:ln>
                  </p:spPr>
                  <p:style>
                    <a:lnRef idx="1">
                      <a:schemeClr val="accent1"/>
                    </a:lnRef>
                    <a:fillRef idx="0">
                      <a:schemeClr val="accent1"/>
                    </a:fillRef>
                    <a:effectRef idx="0">
                      <a:schemeClr val="accent1"/>
                    </a:effectRef>
                    <a:fontRef idx="minor">
                      <a:schemeClr val="tx1"/>
                    </a:fontRef>
                  </p:style>
                </p:cxnSp>
                <p:sp>
                  <p:nvSpPr>
                    <p:cNvPr id="17" name="Text Placeholder 17"/>
                    <p:cNvSpPr txBox="1">
                      <a:spLocks/>
                    </p:cNvSpPr>
                    <p:nvPr/>
                  </p:nvSpPr>
                  <p:spPr>
                    <a:xfrm>
                      <a:off x="522579" y="2011997"/>
                      <a:ext cx="576000" cy="388355"/>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lumMod val="50000"/>
                            </a:schemeClr>
                          </a:solidFill>
                          <a:latin typeface="Verdana" panose="020B0604030504040204" pitchFamily="34" charset="0"/>
                          <a:ea typeface="Verdana" panose="020B0604030504040204" pitchFamily="34" charset="0"/>
                        </a:rPr>
                        <a:t>A</a:t>
                      </a:r>
                      <a:r>
                        <a:rPr lang="en-US" sz="1800" dirty="0">
                          <a:solidFill>
                            <a:schemeClr val="tx2">
                              <a:lumMod val="50000"/>
                            </a:schemeClr>
                          </a:solidFill>
                          <a:latin typeface="Verdana" panose="020B0604030504040204" pitchFamily="34" charset="0"/>
                          <a:ea typeface="Verdana" panose="020B0604030504040204" pitchFamily="34" charset="0"/>
                        </a:rPr>
                        <a:t> </a:t>
                      </a:r>
                      <a:endParaRPr lang="en-US" sz="1800" dirty="0">
                        <a:solidFill>
                          <a:schemeClr val="tx2">
                            <a:lumMod val="50000"/>
                          </a:schemeClr>
                        </a:solidFill>
                      </a:endParaRPr>
                    </a:p>
                  </p:txBody>
                </p:sp>
                <p:sp>
                  <p:nvSpPr>
                    <p:cNvPr id="14" name="Text Placeholder 17"/>
                    <p:cNvSpPr txBox="1">
                      <a:spLocks/>
                    </p:cNvSpPr>
                    <p:nvPr/>
                  </p:nvSpPr>
                  <p:spPr>
                    <a:xfrm>
                      <a:off x="3092276" y="2002333"/>
                      <a:ext cx="576000" cy="388355"/>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lumMod val="50000"/>
                            </a:schemeClr>
                          </a:solidFill>
                          <a:latin typeface="Verdana" panose="020B0604030504040204" pitchFamily="34" charset="0"/>
                          <a:ea typeface="Verdana" panose="020B0604030504040204" pitchFamily="34" charset="0"/>
                        </a:rPr>
                        <a:t>B</a:t>
                      </a:r>
                      <a:r>
                        <a:rPr lang="en-US" sz="1800" dirty="0">
                          <a:solidFill>
                            <a:schemeClr val="tx2">
                              <a:lumMod val="50000"/>
                            </a:schemeClr>
                          </a:solidFill>
                          <a:latin typeface="Verdana" panose="020B0604030504040204" pitchFamily="34" charset="0"/>
                          <a:ea typeface="Verdana" panose="020B0604030504040204" pitchFamily="34" charset="0"/>
                        </a:rPr>
                        <a:t> </a:t>
                      </a:r>
                      <a:endParaRPr lang="en-US" sz="1800" dirty="0">
                        <a:solidFill>
                          <a:schemeClr val="tx2">
                            <a:lumMod val="50000"/>
                          </a:schemeClr>
                        </a:solidFill>
                      </a:endParaRPr>
                    </a:p>
                  </p:txBody>
                </p:sp>
              </p:grpSp>
              <p:sp>
                <p:nvSpPr>
                  <p:cNvPr id="39" name="TextBox 38">
                    <a:extLst>
                      <a:ext uri="{FF2B5EF4-FFF2-40B4-BE49-F238E27FC236}">
                        <a16:creationId xmlns:a16="http://schemas.microsoft.com/office/drawing/2014/main" id="{C6A1BD7B-B131-4F0D-B54E-8AD8C4816D66}"/>
                      </a:ext>
                    </a:extLst>
                  </p:cNvPr>
                  <p:cNvSpPr txBox="1"/>
                  <p:nvPr/>
                </p:nvSpPr>
                <p:spPr>
                  <a:xfrm>
                    <a:off x="3092276" y="4107381"/>
                    <a:ext cx="2255299" cy="338554"/>
                  </a:xfrm>
                  <a:prstGeom prst="rect">
                    <a:avLst/>
                  </a:prstGeom>
                  <a:noFill/>
                </p:spPr>
                <p:txBody>
                  <a:bodyPr wrap="square" rtlCol="0">
                    <a:spAutoFit/>
                  </a:bodyPr>
                  <a:lstStyle/>
                  <a:p>
                    <a:pPr algn="ctr"/>
                    <a:r>
                      <a:rPr lang="en-GB" sz="1600" dirty="0">
                        <a:latin typeface="Verdana" panose="020B0604030504040204" pitchFamily="34" charset="0"/>
                        <a:ea typeface="Verdana" panose="020B0604030504040204" pitchFamily="34" charset="0"/>
                      </a:rPr>
                      <a:t>Carbon-10 nucleus</a:t>
                    </a:r>
                  </a:p>
                </p:txBody>
              </p:sp>
              <p:cxnSp>
                <p:nvCxnSpPr>
                  <p:cNvPr id="13" name="Straight Connector 12">
                    <a:extLst>
                      <a:ext uri="{FF2B5EF4-FFF2-40B4-BE49-F238E27FC236}">
                        <a16:creationId xmlns:a16="http://schemas.microsoft.com/office/drawing/2014/main" id="{9C01F90E-3D79-4D1B-B78B-5E6B497253B3}"/>
                      </a:ext>
                    </a:extLst>
                  </p:cNvPr>
                  <p:cNvCxnSpPr/>
                  <p:nvPr/>
                </p:nvCxnSpPr>
                <p:spPr>
                  <a:xfrm>
                    <a:off x="5555758" y="1997772"/>
                    <a:ext cx="0" cy="2628000"/>
                  </a:xfrm>
                  <a:prstGeom prst="line">
                    <a:avLst/>
                  </a:prstGeom>
                  <a:ln w="25400">
                    <a:solidFill>
                      <a:srgbClr val="006580"/>
                    </a:solidFill>
                  </a:ln>
                </p:spPr>
                <p:style>
                  <a:lnRef idx="1">
                    <a:schemeClr val="accent1"/>
                  </a:lnRef>
                  <a:fillRef idx="0">
                    <a:schemeClr val="accent1"/>
                  </a:fillRef>
                  <a:effectRef idx="0">
                    <a:schemeClr val="accent1"/>
                  </a:effectRef>
                  <a:fontRef idx="minor">
                    <a:schemeClr val="tx1"/>
                  </a:fontRef>
                </p:style>
              </p:cxnSp>
              <p:sp>
                <p:nvSpPr>
                  <p:cNvPr id="15" name="Text Placeholder 17">
                    <a:extLst>
                      <a:ext uri="{FF2B5EF4-FFF2-40B4-BE49-F238E27FC236}">
                        <a16:creationId xmlns:a16="http://schemas.microsoft.com/office/drawing/2014/main" id="{00D9DAA8-AE1A-4D84-A433-7F42D0FE43D1}"/>
                      </a:ext>
                    </a:extLst>
                  </p:cNvPr>
                  <p:cNvSpPr txBox="1">
                    <a:spLocks/>
                  </p:cNvSpPr>
                  <p:nvPr/>
                </p:nvSpPr>
                <p:spPr>
                  <a:xfrm>
                    <a:off x="5763941" y="2011997"/>
                    <a:ext cx="576000" cy="388355"/>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lumMod val="50000"/>
                          </a:schemeClr>
                        </a:solidFill>
                        <a:latin typeface="Verdana" panose="020B0604030504040204" pitchFamily="34" charset="0"/>
                        <a:ea typeface="Verdana" panose="020B0604030504040204" pitchFamily="34" charset="0"/>
                      </a:rPr>
                      <a:t>C</a:t>
                    </a:r>
                    <a:r>
                      <a:rPr lang="en-US" sz="1800" dirty="0">
                        <a:solidFill>
                          <a:schemeClr val="tx2">
                            <a:lumMod val="50000"/>
                          </a:schemeClr>
                        </a:solidFill>
                        <a:latin typeface="Verdana" panose="020B0604030504040204" pitchFamily="34" charset="0"/>
                        <a:ea typeface="Verdana" panose="020B0604030504040204" pitchFamily="34" charset="0"/>
                      </a:rPr>
                      <a:t> </a:t>
                    </a:r>
                    <a:endParaRPr lang="en-US" sz="1800" dirty="0">
                      <a:solidFill>
                        <a:schemeClr val="tx2">
                          <a:lumMod val="50000"/>
                        </a:schemeClr>
                      </a:solidFill>
                    </a:endParaRPr>
                  </a:p>
                </p:txBody>
              </p:sp>
            </p:grpSp>
          </p:grpSp>
          <p:sp>
            <p:nvSpPr>
              <p:cNvPr id="19" name="TextBox 18">
                <a:extLst>
                  <a:ext uri="{FF2B5EF4-FFF2-40B4-BE49-F238E27FC236}">
                    <a16:creationId xmlns:a16="http://schemas.microsoft.com/office/drawing/2014/main" id="{7D5D5035-9D1B-4549-87A6-FC877859E6B6}"/>
                  </a:ext>
                </a:extLst>
              </p:cNvPr>
              <p:cNvSpPr txBox="1"/>
              <p:nvPr/>
            </p:nvSpPr>
            <p:spPr>
              <a:xfrm>
                <a:off x="5763941" y="4105724"/>
                <a:ext cx="2255299" cy="338554"/>
              </a:xfrm>
              <a:prstGeom prst="rect">
                <a:avLst/>
              </a:prstGeom>
              <a:noFill/>
            </p:spPr>
            <p:txBody>
              <a:bodyPr wrap="square" rtlCol="0">
                <a:spAutoFit/>
              </a:bodyPr>
              <a:lstStyle/>
              <a:p>
                <a:pPr algn="ctr"/>
                <a:r>
                  <a:rPr lang="en-GB" sz="1600" dirty="0">
                    <a:latin typeface="Verdana" panose="020B0604030504040204" pitchFamily="34" charset="0"/>
                    <a:ea typeface="Verdana" panose="020B0604030504040204" pitchFamily="34" charset="0"/>
                  </a:rPr>
                  <a:t>Both the same</a:t>
                </a:r>
              </a:p>
            </p:txBody>
          </p:sp>
        </p:grpSp>
        <p:grpSp>
          <p:nvGrpSpPr>
            <p:cNvPr id="8" name="Group 7">
              <a:extLst>
                <a:ext uri="{FF2B5EF4-FFF2-40B4-BE49-F238E27FC236}">
                  <a16:creationId xmlns:a16="http://schemas.microsoft.com/office/drawing/2014/main" id="{5BDF039B-6FB8-4C6B-BE3F-C0D17D8D7BB3}"/>
                </a:ext>
              </a:extLst>
            </p:cNvPr>
            <p:cNvGrpSpPr/>
            <p:nvPr/>
          </p:nvGrpSpPr>
          <p:grpSpPr>
            <a:xfrm>
              <a:off x="5774798" y="2266774"/>
              <a:ext cx="2655080" cy="1636401"/>
              <a:chOff x="5806782" y="2269106"/>
              <a:chExt cx="2655080" cy="1636401"/>
            </a:xfrm>
          </p:grpSpPr>
          <p:pic>
            <p:nvPicPr>
              <p:cNvPr id="20" name="Picture 19">
                <a:extLst>
                  <a:ext uri="{FF2B5EF4-FFF2-40B4-BE49-F238E27FC236}">
                    <a16:creationId xmlns:a16="http://schemas.microsoft.com/office/drawing/2014/main" id="{D3D5839E-2395-40F8-86AF-D1EBA59FC247}"/>
                  </a:ext>
                </a:extLst>
              </p:cNvPr>
              <p:cNvPicPr>
                <a:picLocks noChangeAspect="1"/>
              </p:cNvPicPr>
              <p:nvPr/>
            </p:nvPicPr>
            <p:blipFill>
              <a:blip r:embed="rId4"/>
              <a:stretch>
                <a:fillRect/>
              </a:stretch>
            </p:blipFill>
            <p:spPr>
              <a:xfrm>
                <a:off x="5806782" y="2657661"/>
                <a:ext cx="1327285" cy="1247846"/>
              </a:xfrm>
              <a:prstGeom prst="rect">
                <a:avLst/>
              </a:prstGeom>
            </p:spPr>
          </p:pic>
          <p:pic>
            <p:nvPicPr>
              <p:cNvPr id="21" name="Picture 20">
                <a:extLst>
                  <a:ext uri="{FF2B5EF4-FFF2-40B4-BE49-F238E27FC236}">
                    <a16:creationId xmlns:a16="http://schemas.microsoft.com/office/drawing/2014/main" id="{289F3EA9-21D5-4476-9697-1ABB351F628C}"/>
                  </a:ext>
                </a:extLst>
              </p:cNvPr>
              <p:cNvPicPr>
                <a:picLocks noChangeAspect="1"/>
              </p:cNvPicPr>
              <p:nvPr/>
            </p:nvPicPr>
            <p:blipFill>
              <a:blip r:embed="rId5"/>
              <a:stretch>
                <a:fillRect/>
              </a:stretch>
            </p:blipFill>
            <p:spPr>
              <a:xfrm>
                <a:off x="7197466" y="2269106"/>
                <a:ext cx="1264396" cy="1201507"/>
              </a:xfrm>
              <a:prstGeom prst="rect">
                <a:avLst/>
              </a:prstGeom>
            </p:spPr>
          </p:pic>
        </p:grpSp>
        <p:pic>
          <p:nvPicPr>
            <p:cNvPr id="22" name="Picture 21">
              <a:extLst>
                <a:ext uri="{FF2B5EF4-FFF2-40B4-BE49-F238E27FC236}">
                  <a16:creationId xmlns:a16="http://schemas.microsoft.com/office/drawing/2014/main" id="{5EDF4B82-CF86-4604-89E3-33219054B38A}"/>
                </a:ext>
              </a:extLst>
            </p:cNvPr>
            <p:cNvPicPr>
              <a:picLocks noChangeAspect="1"/>
            </p:cNvPicPr>
            <p:nvPr/>
          </p:nvPicPr>
          <p:blipFill>
            <a:blip r:embed="rId4"/>
            <a:stretch>
              <a:fillRect/>
            </a:stretch>
          </p:blipFill>
          <p:spPr>
            <a:xfrm>
              <a:off x="787217" y="2237640"/>
              <a:ext cx="1802552" cy="1694668"/>
            </a:xfrm>
            <a:prstGeom prst="rect">
              <a:avLst/>
            </a:prstGeom>
          </p:spPr>
        </p:pic>
        <p:pic>
          <p:nvPicPr>
            <p:cNvPr id="23" name="Picture 22">
              <a:extLst>
                <a:ext uri="{FF2B5EF4-FFF2-40B4-BE49-F238E27FC236}">
                  <a16:creationId xmlns:a16="http://schemas.microsoft.com/office/drawing/2014/main" id="{2CE679A9-94A1-460B-A289-3A831C0295C5}"/>
                </a:ext>
              </a:extLst>
            </p:cNvPr>
            <p:cNvPicPr>
              <a:picLocks noChangeAspect="1"/>
            </p:cNvPicPr>
            <p:nvPr/>
          </p:nvPicPr>
          <p:blipFill>
            <a:blip r:embed="rId5"/>
            <a:stretch>
              <a:fillRect/>
            </a:stretch>
          </p:blipFill>
          <p:spPr>
            <a:xfrm>
              <a:off x="3488106" y="2269106"/>
              <a:ext cx="1717144" cy="1631736"/>
            </a:xfrm>
            <a:prstGeom prst="rect">
              <a:avLst/>
            </a:prstGeom>
          </p:spPr>
        </p:pic>
      </p:grpSp>
    </p:spTree>
    <p:extLst>
      <p:ext uri="{BB962C8B-B14F-4D97-AF65-F5344CB8AC3E}">
        <p14:creationId xmlns:p14="http://schemas.microsoft.com/office/powerpoint/2010/main" val="32610810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CBE438FE-32C4-4047-A14C-08FDD2B96322}"/>
              </a:ext>
            </a:extLst>
          </p:cNvPr>
          <p:cNvPicPr>
            <a:picLocks noChangeAspect="1"/>
          </p:cNvPicPr>
          <p:nvPr/>
        </p:nvPicPr>
        <p:blipFill>
          <a:blip r:embed="rId3"/>
          <a:stretch>
            <a:fillRect/>
          </a:stretch>
        </p:blipFill>
        <p:spPr>
          <a:xfrm>
            <a:off x="0" y="651781"/>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t>A stable relationship</a:t>
            </a:r>
            <a:endParaRPr lang="en-GB" dirty="0"/>
          </a:p>
        </p:txBody>
      </p:sp>
      <p:sp>
        <p:nvSpPr>
          <p:cNvPr id="12" name="Text Placeholder 16"/>
          <p:cNvSpPr txBox="1">
            <a:spLocks/>
          </p:cNvSpPr>
          <p:nvPr/>
        </p:nvSpPr>
        <p:spPr>
          <a:xfrm>
            <a:off x="457200" y="863126"/>
            <a:ext cx="8285163" cy="540142"/>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54013" marR="0" lvl="0" indent="-354013" algn="l" defTabSz="914400" rtl="0" eaLnBrk="1" fontAlgn="auto" latinLnBrk="0" hangingPunct="1">
              <a:lnSpc>
                <a:spcPct val="114000"/>
              </a:lnSpc>
              <a:spcBef>
                <a:spcPct val="20000"/>
              </a:spcBef>
              <a:spcAft>
                <a:spcPts val="0"/>
              </a:spcAft>
              <a:buClrTx/>
              <a:buSzTx/>
              <a:buFont typeface="+mj-lt"/>
              <a:buNone/>
              <a:tabLst/>
              <a:defRPr/>
            </a:pPr>
            <a:r>
              <a:rPr kumimoji="0" lang="en-US" sz="18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b.</a:t>
            </a: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	What is the best reason for your last answer?</a:t>
            </a:r>
          </a:p>
        </p:txBody>
      </p:sp>
      <p:sp>
        <p:nvSpPr>
          <p:cNvPr id="19" name="Rectangle 18"/>
          <p:cNvSpPr/>
          <p:nvPr/>
        </p:nvSpPr>
        <p:spPr>
          <a:xfrm>
            <a:off x="402385" y="5553530"/>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402385" y="3574076"/>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457200"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5" name="TextBox 24"/>
          <p:cNvSpPr txBox="1"/>
          <p:nvPr/>
        </p:nvSpPr>
        <p:spPr>
          <a:xfrm>
            <a:off x="977841" y="3657081"/>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Each have the same number of protons.</a:t>
            </a:r>
          </a:p>
        </p:txBody>
      </p:sp>
      <p:sp>
        <p:nvSpPr>
          <p:cNvPr id="26" name="TextBox 25"/>
          <p:cNvSpPr txBox="1"/>
          <p:nvPr/>
        </p:nvSpPr>
        <p:spPr>
          <a:xfrm>
            <a:off x="457200"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27" name="TextBox 26"/>
          <p:cNvSpPr txBox="1"/>
          <p:nvPr/>
        </p:nvSpPr>
        <p:spPr>
          <a:xfrm>
            <a:off x="977841" y="43168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protons are closer together.</a:t>
            </a:r>
          </a:p>
        </p:txBody>
      </p:sp>
      <p:sp>
        <p:nvSpPr>
          <p:cNvPr id="28" name="TextBox 27"/>
          <p:cNvSpPr txBox="1"/>
          <p:nvPr/>
        </p:nvSpPr>
        <p:spPr>
          <a:xfrm>
            <a:off x="457200"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29" name="TextBox 28"/>
          <p:cNvSpPr txBox="1"/>
          <p:nvPr/>
        </p:nvSpPr>
        <p:spPr>
          <a:xfrm>
            <a:off x="977841" y="497671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protons are further apart.</a:t>
            </a:r>
          </a:p>
        </p:txBody>
      </p:sp>
      <p:sp>
        <p:nvSpPr>
          <p:cNvPr id="30" name="TextBox 29"/>
          <p:cNvSpPr txBox="1"/>
          <p:nvPr/>
        </p:nvSpPr>
        <p:spPr>
          <a:xfrm>
            <a:off x="457200" y="563251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D</a:t>
            </a:r>
          </a:p>
        </p:txBody>
      </p:sp>
      <p:sp>
        <p:nvSpPr>
          <p:cNvPr id="31" name="TextBox 30"/>
          <p:cNvSpPr txBox="1"/>
          <p:nvPr/>
        </p:nvSpPr>
        <p:spPr>
          <a:xfrm>
            <a:off x="977841" y="563018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There are more neutrons.</a:t>
            </a:r>
          </a:p>
        </p:txBody>
      </p:sp>
      <p:pic>
        <p:nvPicPr>
          <p:cNvPr id="3" name="Picture 2">
            <a:extLst>
              <a:ext uri="{FF2B5EF4-FFF2-40B4-BE49-F238E27FC236}">
                <a16:creationId xmlns:a16="http://schemas.microsoft.com/office/drawing/2014/main" id="{058738C6-F74A-48BD-8F81-8410D205F3A5}"/>
              </a:ext>
            </a:extLst>
          </p:cNvPr>
          <p:cNvPicPr>
            <a:picLocks noChangeAspect="1"/>
          </p:cNvPicPr>
          <p:nvPr/>
        </p:nvPicPr>
        <p:blipFill>
          <a:blip r:embed="rId4"/>
          <a:stretch>
            <a:fillRect/>
          </a:stretch>
        </p:blipFill>
        <p:spPr>
          <a:xfrm>
            <a:off x="1726201" y="1403140"/>
            <a:ext cx="5655834" cy="1902614"/>
          </a:xfrm>
          <a:prstGeom prst="rect">
            <a:avLst/>
          </a:prstGeom>
        </p:spPr>
      </p:pic>
      <p:sp>
        <p:nvSpPr>
          <p:cNvPr id="18" name="Rounded Rectangle 18">
            <a:hlinkClick r:id="rId5" action="ppaction://hlinksldjump"/>
            <a:extLst>
              <a:ext uri="{FF2B5EF4-FFF2-40B4-BE49-F238E27FC236}">
                <a16:creationId xmlns:a16="http://schemas.microsoft.com/office/drawing/2014/main" id="{99B27873-415C-4DD4-B772-471A2D1F6E69}"/>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16823076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0" y="661111"/>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 stable partnership</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6"/>
            <a:ext cx="8285163" cy="1651474"/>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dirty="0"/>
              <a:t>On their own neutrons are unstable.</a:t>
            </a:r>
          </a:p>
          <a:p>
            <a:r>
              <a:rPr lang="en-GB" dirty="0"/>
              <a:t>A neutron can change into a proton and shoot out an electron.</a:t>
            </a:r>
          </a:p>
          <a:p>
            <a:r>
              <a:rPr lang="en-GB" dirty="0"/>
              <a:t>Inside a nucleus, neutrons are made more stable by the protons around them.</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14" name="Group 13">
            <a:extLst>
              <a:ext uri="{FF2B5EF4-FFF2-40B4-BE49-F238E27FC236}">
                <a16:creationId xmlns:a16="http://schemas.microsoft.com/office/drawing/2014/main" id="{1A57B5D3-6390-405E-885E-F488718EFC28}"/>
              </a:ext>
            </a:extLst>
          </p:cNvPr>
          <p:cNvGrpSpPr/>
          <p:nvPr/>
        </p:nvGrpSpPr>
        <p:grpSpPr>
          <a:xfrm>
            <a:off x="2379108" y="2192694"/>
            <a:ext cx="6068482" cy="1719150"/>
            <a:chOff x="1871108" y="2078745"/>
            <a:chExt cx="6068482" cy="1719150"/>
          </a:xfrm>
        </p:grpSpPr>
        <p:sp>
          <p:nvSpPr>
            <p:cNvPr id="6" name="Oval 5">
              <a:extLst>
                <a:ext uri="{FF2B5EF4-FFF2-40B4-BE49-F238E27FC236}">
                  <a16:creationId xmlns:a16="http://schemas.microsoft.com/office/drawing/2014/main" id="{25444222-FB1A-49BE-9AF4-787B29C5316F}"/>
                </a:ext>
              </a:extLst>
            </p:cNvPr>
            <p:cNvSpPr/>
            <p:nvPr/>
          </p:nvSpPr>
          <p:spPr>
            <a:xfrm>
              <a:off x="1871108" y="2897895"/>
              <a:ext cx="900000" cy="900000"/>
            </a:xfrm>
            <a:prstGeom prst="ellipse">
              <a:avLst/>
            </a:prstGeom>
            <a:solidFill>
              <a:srgbClr val="92D050"/>
            </a:solidFill>
            <a:ln>
              <a:noFill/>
            </a:ln>
            <a:scene3d>
              <a:camera prst="orthographicFront">
                <a:rot lat="0" lon="0" rev="0"/>
              </a:camera>
              <a:lightRig rig="threePt" dir="t"/>
            </a:scene3d>
            <a:sp3d prstMaterial="matte">
              <a:bevelT w="444500" h="444500"/>
              <a:bevelB w="444500" h="444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2" name="Group 11">
              <a:extLst>
                <a:ext uri="{FF2B5EF4-FFF2-40B4-BE49-F238E27FC236}">
                  <a16:creationId xmlns:a16="http://schemas.microsoft.com/office/drawing/2014/main" id="{D8B618C2-458A-4490-BD51-D20B5FBF1057}"/>
                </a:ext>
              </a:extLst>
            </p:cNvPr>
            <p:cNvGrpSpPr/>
            <p:nvPr/>
          </p:nvGrpSpPr>
          <p:grpSpPr>
            <a:xfrm>
              <a:off x="5373307" y="2078745"/>
              <a:ext cx="2566283" cy="1719150"/>
              <a:chOff x="4850793" y="2402561"/>
              <a:chExt cx="2566283" cy="1719150"/>
            </a:xfrm>
          </p:grpSpPr>
          <p:cxnSp>
            <p:nvCxnSpPr>
              <p:cNvPr id="9" name="Straight Arrow Connector 8">
                <a:extLst>
                  <a:ext uri="{FF2B5EF4-FFF2-40B4-BE49-F238E27FC236}">
                    <a16:creationId xmlns:a16="http://schemas.microsoft.com/office/drawing/2014/main" id="{6389FFFC-78D9-4F66-8E85-5A7310351304}"/>
                  </a:ext>
                </a:extLst>
              </p:cNvPr>
              <p:cNvCxnSpPr>
                <a:cxnSpLocks/>
              </p:cNvCxnSpPr>
              <p:nvPr/>
            </p:nvCxnSpPr>
            <p:spPr>
              <a:xfrm flipV="1">
                <a:off x="6007376" y="2402561"/>
                <a:ext cx="1409700" cy="81915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5" name="Oval 4">
                <a:extLst>
                  <a:ext uri="{FF2B5EF4-FFF2-40B4-BE49-F238E27FC236}">
                    <a16:creationId xmlns:a16="http://schemas.microsoft.com/office/drawing/2014/main" id="{59F7E226-1F5F-4B83-ABE3-499E78ED31A0}"/>
                  </a:ext>
                </a:extLst>
              </p:cNvPr>
              <p:cNvSpPr/>
              <p:nvPr/>
            </p:nvSpPr>
            <p:spPr>
              <a:xfrm>
                <a:off x="4850793" y="3221711"/>
                <a:ext cx="900000" cy="900000"/>
              </a:xfrm>
              <a:prstGeom prst="ellipse">
                <a:avLst/>
              </a:prstGeom>
              <a:solidFill>
                <a:srgbClr val="FF4747"/>
              </a:solidFill>
              <a:ln>
                <a:noFill/>
              </a:ln>
              <a:scene3d>
                <a:camera prst="orthographicFront">
                  <a:rot lat="0" lon="0" rev="0"/>
                </a:camera>
                <a:lightRig rig="threePt" dir="t"/>
              </a:scene3d>
              <a:sp3d prstMaterial="matte">
                <a:bevelT w="444500" h="444500"/>
                <a:bevelB w="444500" h="444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2C5CC43B-406A-4840-819B-EC7632C36515}"/>
                  </a:ext>
                </a:extLst>
              </p:cNvPr>
              <p:cNvSpPr/>
              <p:nvPr/>
            </p:nvSpPr>
            <p:spPr>
              <a:xfrm>
                <a:off x="5953376" y="3226486"/>
                <a:ext cx="108000" cy="108000"/>
              </a:xfrm>
              <a:prstGeom prst="ellipse">
                <a:avLst/>
              </a:prstGeom>
              <a:ln>
                <a:noFill/>
              </a:ln>
              <a:scene3d>
                <a:camera prst="orthographicFront">
                  <a:rot lat="5400000" lon="0" rev="0"/>
                </a:camera>
                <a:lightRig rig="threePt" dir="t"/>
              </a:scene3d>
              <a:sp3d>
                <a:bevelT w="57150" h="57150"/>
                <a:bevelB w="57150" h="57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3" name="Arrow: Right 12">
              <a:extLst>
                <a:ext uri="{FF2B5EF4-FFF2-40B4-BE49-F238E27FC236}">
                  <a16:creationId xmlns:a16="http://schemas.microsoft.com/office/drawing/2014/main" id="{C0B67ED5-3A51-4A12-8225-4A33C8DC44EF}"/>
                </a:ext>
              </a:extLst>
            </p:cNvPr>
            <p:cNvSpPr/>
            <p:nvPr/>
          </p:nvSpPr>
          <p:spPr>
            <a:xfrm>
              <a:off x="3469864" y="3191344"/>
              <a:ext cx="1204686" cy="313101"/>
            </a:xfrm>
            <a:prstGeom prst="rightArrow">
              <a:avLst/>
            </a:prstGeom>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4484873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E572CFEC-CC80-4683-B985-A577E40CDA05}"/>
              </a:ext>
            </a:extLst>
          </p:cNvPr>
          <p:cNvPicPr>
            <a:picLocks noChangeAspect="1"/>
          </p:cNvPicPr>
          <p:nvPr/>
        </p:nvPicPr>
        <p:blipFill>
          <a:blip r:embed="rId3"/>
          <a:stretch>
            <a:fillRect/>
          </a:stretch>
        </p:blipFill>
        <p:spPr>
          <a:xfrm>
            <a:off x="0" y="651781"/>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t>A stable partnership</a:t>
            </a:r>
            <a:endParaRPr lang="en-GB" dirty="0"/>
          </a:p>
        </p:txBody>
      </p:sp>
      <p:sp>
        <p:nvSpPr>
          <p:cNvPr id="12" name="Text Placeholder 16"/>
          <p:cNvSpPr txBox="1">
            <a:spLocks/>
          </p:cNvSpPr>
          <p:nvPr/>
        </p:nvSpPr>
        <p:spPr>
          <a:xfrm>
            <a:off x="307887" y="863125"/>
            <a:ext cx="6207213" cy="186737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ts val="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Compared to a carbon-18 nucleus, </a:t>
            </a:r>
          </a:p>
          <a:p>
            <a:pPr marL="0" marR="0" lvl="0" indent="0" algn="l" defTabSz="914400" rtl="0" eaLnBrk="1" fontAlgn="auto" latinLnBrk="0" hangingPunct="1">
              <a:lnSpc>
                <a:spcPct val="114000"/>
              </a:lnSpc>
              <a:spcBef>
                <a:spcPts val="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what do you think about a carbon-12 nucleus?</a:t>
            </a:r>
          </a:p>
        </p:txBody>
      </p:sp>
      <p:sp>
        <p:nvSpPr>
          <p:cNvPr id="34" name="Rectangle 33"/>
          <p:cNvSpPr/>
          <p:nvPr/>
        </p:nvSpPr>
        <p:spPr>
          <a:xfrm>
            <a:off x="307887" y="4027056"/>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p:cNvSpPr/>
          <p:nvPr/>
        </p:nvSpPr>
        <p:spPr>
          <a:xfrm>
            <a:off x="307887" y="4686874"/>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p:cNvSpPr/>
          <p:nvPr/>
        </p:nvSpPr>
        <p:spPr>
          <a:xfrm>
            <a:off x="307887" y="5346692"/>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345062" y="4114790"/>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40" name="TextBox 39"/>
          <p:cNvSpPr txBox="1"/>
          <p:nvPr/>
        </p:nvSpPr>
        <p:spPr>
          <a:xfrm>
            <a:off x="664238" y="4112461"/>
            <a:ext cx="5331120"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Its protons push apart with more force.</a:t>
            </a:r>
          </a:p>
        </p:txBody>
      </p:sp>
      <p:sp>
        <p:nvSpPr>
          <p:cNvPr id="41" name="TextBox 40"/>
          <p:cNvSpPr txBox="1"/>
          <p:nvPr/>
        </p:nvSpPr>
        <p:spPr>
          <a:xfrm>
            <a:off x="345062" y="4772208"/>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42" name="TextBox 41"/>
          <p:cNvSpPr txBox="1"/>
          <p:nvPr/>
        </p:nvSpPr>
        <p:spPr>
          <a:xfrm>
            <a:off x="664238" y="4769879"/>
            <a:ext cx="5331120"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Its neutrons are more stable.</a:t>
            </a:r>
          </a:p>
        </p:txBody>
      </p:sp>
      <p:sp>
        <p:nvSpPr>
          <p:cNvPr id="43" name="TextBox 42"/>
          <p:cNvSpPr txBox="1"/>
          <p:nvPr/>
        </p:nvSpPr>
        <p:spPr>
          <a:xfrm>
            <a:off x="345062" y="5432026"/>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44" name="TextBox 43"/>
          <p:cNvSpPr txBox="1"/>
          <p:nvPr/>
        </p:nvSpPr>
        <p:spPr>
          <a:xfrm>
            <a:off x="664238" y="5429697"/>
            <a:ext cx="5331120"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It’s more stable than a carbon-18 nucleus.</a:t>
            </a:r>
          </a:p>
        </p:txBody>
      </p:sp>
      <p:grpSp>
        <p:nvGrpSpPr>
          <p:cNvPr id="73" name="Group 72"/>
          <p:cNvGrpSpPr/>
          <p:nvPr/>
        </p:nvGrpSpPr>
        <p:grpSpPr>
          <a:xfrm>
            <a:off x="6070289" y="4027056"/>
            <a:ext cx="2730061" cy="544860"/>
            <a:chOff x="5846013" y="2914258"/>
            <a:chExt cx="2954337" cy="544860"/>
          </a:xfrm>
        </p:grpSpPr>
        <p:sp>
          <p:nvSpPr>
            <p:cNvPr id="49" name="Rectangle 48"/>
            <p:cNvSpPr/>
            <p:nvPr/>
          </p:nvSpPr>
          <p:spPr>
            <a:xfrm>
              <a:off x="5846013" y="2914258"/>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p:cNvCxnSpPr/>
            <p:nvPr/>
          </p:nvCxnSpPr>
          <p:spPr>
            <a:xfrm>
              <a:off x="7323826" y="291425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584919" y="291897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8062087" y="291648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4" name="Group 73"/>
          <p:cNvGrpSpPr/>
          <p:nvPr/>
        </p:nvGrpSpPr>
        <p:grpSpPr>
          <a:xfrm>
            <a:off x="6070289" y="4686874"/>
            <a:ext cx="2730061" cy="544860"/>
            <a:chOff x="5846013" y="3574076"/>
            <a:chExt cx="2954337" cy="544860"/>
          </a:xfrm>
        </p:grpSpPr>
        <p:sp>
          <p:nvSpPr>
            <p:cNvPr id="51" name="Rectangle 50"/>
            <p:cNvSpPr/>
            <p:nvPr/>
          </p:nvSpPr>
          <p:spPr>
            <a:xfrm>
              <a:off x="5846013" y="3574076"/>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7" name="Straight Connector 56"/>
            <p:cNvCxnSpPr/>
            <p:nvPr/>
          </p:nvCxnSpPr>
          <p:spPr>
            <a:xfrm>
              <a:off x="7320305" y="357407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6581398" y="3578794"/>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8058566" y="3576305"/>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6070289" y="5346692"/>
            <a:ext cx="2730061" cy="549393"/>
            <a:chOff x="5846013" y="4233894"/>
            <a:chExt cx="2954337" cy="549393"/>
          </a:xfrm>
        </p:grpSpPr>
        <p:sp>
          <p:nvSpPr>
            <p:cNvPr id="52" name="Rectangle 51"/>
            <p:cNvSpPr/>
            <p:nvPr/>
          </p:nvSpPr>
          <p:spPr>
            <a:xfrm>
              <a:off x="5846013" y="4233894"/>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0" name="Straight Connector 59"/>
            <p:cNvCxnSpPr/>
            <p:nvPr/>
          </p:nvCxnSpPr>
          <p:spPr>
            <a:xfrm>
              <a:off x="7320305" y="423842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581398" y="4243145"/>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8058566" y="424065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6070289" y="3071758"/>
            <a:ext cx="2730061" cy="838779"/>
            <a:chOff x="5846013" y="2252879"/>
            <a:chExt cx="2954337" cy="544860"/>
          </a:xfrm>
        </p:grpSpPr>
        <p:sp>
          <p:nvSpPr>
            <p:cNvPr id="69" name="Rectangle 68"/>
            <p:cNvSpPr/>
            <p:nvPr/>
          </p:nvSpPr>
          <p:spPr>
            <a:xfrm>
              <a:off x="5846013" y="2252879"/>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0" name="Straight Connector 69"/>
            <p:cNvCxnSpPr/>
            <p:nvPr/>
          </p:nvCxnSpPr>
          <p:spPr>
            <a:xfrm>
              <a:off x="7323826" y="2252879"/>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6584919" y="225759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8062087" y="225510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sp>
        <p:nvSpPr>
          <p:cNvPr id="6" name="TextBox 5"/>
          <p:cNvSpPr txBox="1"/>
          <p:nvPr/>
        </p:nvSpPr>
        <p:spPr>
          <a:xfrm>
            <a:off x="6070289"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am </a:t>
            </a:r>
            <a:r>
              <a:rPr lang="en-GB" sz="1200" b="1" dirty="0">
                <a:solidFill>
                  <a:srgbClr val="10253F"/>
                </a:solidFill>
                <a:latin typeface="Verdana" panose="020B0604030504040204" pitchFamily="34" charset="0"/>
                <a:ea typeface="Verdana" panose="020B0604030504040204" pitchFamily="34" charset="0"/>
              </a:rPr>
              <a:t>sure</a:t>
            </a:r>
            <a:r>
              <a:rPr lang="en-GB" sz="1200" dirty="0">
                <a:solidFill>
                  <a:srgbClr val="10253F"/>
                </a:solidFill>
                <a:latin typeface="Verdana" panose="020B0604030504040204" pitchFamily="34" charset="0"/>
                <a:ea typeface="Verdana" panose="020B0604030504040204" pitchFamily="34" charset="0"/>
              </a:rPr>
              <a:t> this is right</a:t>
            </a:r>
          </a:p>
        </p:txBody>
      </p:sp>
      <p:sp>
        <p:nvSpPr>
          <p:cNvPr id="78" name="TextBox 77"/>
          <p:cNvSpPr txBox="1"/>
          <p:nvPr/>
        </p:nvSpPr>
        <p:spPr>
          <a:xfrm>
            <a:off x="6756237"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t>
            </a:r>
            <a:r>
              <a:rPr lang="en-GB" sz="1200" b="1" dirty="0">
                <a:solidFill>
                  <a:srgbClr val="10253F"/>
                </a:solidFill>
                <a:latin typeface="Verdana" panose="020B0604030504040204" pitchFamily="34" charset="0"/>
                <a:ea typeface="Verdana" panose="020B0604030504040204" pitchFamily="34" charset="0"/>
              </a:rPr>
              <a:t>think</a:t>
            </a:r>
            <a:r>
              <a:rPr lang="en-GB" sz="1200" dirty="0">
                <a:solidFill>
                  <a:srgbClr val="10253F"/>
                </a:solidFill>
                <a:latin typeface="Verdana" panose="020B0604030504040204" pitchFamily="34" charset="0"/>
                <a:ea typeface="Verdana" panose="020B0604030504040204" pitchFamily="34" charset="0"/>
              </a:rPr>
              <a:t> this is right</a:t>
            </a:r>
          </a:p>
        </p:txBody>
      </p:sp>
      <p:sp>
        <p:nvSpPr>
          <p:cNvPr id="79" name="TextBox 78"/>
          <p:cNvSpPr txBox="1"/>
          <p:nvPr/>
        </p:nvSpPr>
        <p:spPr>
          <a:xfrm>
            <a:off x="7435318"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t>
            </a:r>
            <a:r>
              <a:rPr lang="en-GB" sz="1200" b="1" dirty="0">
                <a:solidFill>
                  <a:srgbClr val="10253F"/>
                </a:solidFill>
                <a:latin typeface="Verdana" panose="020B0604030504040204" pitchFamily="34" charset="0"/>
                <a:ea typeface="Verdana" panose="020B0604030504040204" pitchFamily="34" charset="0"/>
              </a:rPr>
              <a:t>think</a:t>
            </a:r>
            <a:r>
              <a:rPr lang="en-GB" sz="1200" dirty="0">
                <a:solidFill>
                  <a:srgbClr val="10253F"/>
                </a:solidFill>
                <a:latin typeface="Verdana" panose="020B0604030504040204" pitchFamily="34" charset="0"/>
                <a:ea typeface="Verdana" panose="020B0604030504040204" pitchFamily="34" charset="0"/>
              </a:rPr>
              <a:t> this is wrong</a:t>
            </a:r>
          </a:p>
        </p:txBody>
      </p:sp>
      <p:sp>
        <p:nvSpPr>
          <p:cNvPr id="80" name="TextBox 79"/>
          <p:cNvSpPr txBox="1"/>
          <p:nvPr/>
        </p:nvSpPr>
        <p:spPr>
          <a:xfrm>
            <a:off x="8118580"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am </a:t>
            </a:r>
            <a:r>
              <a:rPr lang="en-GB" sz="1200" b="1" dirty="0">
                <a:solidFill>
                  <a:srgbClr val="10253F"/>
                </a:solidFill>
                <a:latin typeface="Verdana" panose="020B0604030504040204" pitchFamily="34" charset="0"/>
                <a:ea typeface="Verdana" panose="020B0604030504040204" pitchFamily="34" charset="0"/>
              </a:rPr>
              <a:t>sure</a:t>
            </a:r>
            <a:r>
              <a:rPr lang="en-GB" sz="1200" dirty="0">
                <a:solidFill>
                  <a:srgbClr val="10253F"/>
                </a:solidFill>
                <a:latin typeface="Verdana" panose="020B0604030504040204" pitchFamily="34" charset="0"/>
                <a:ea typeface="Verdana" panose="020B0604030504040204" pitchFamily="34" charset="0"/>
              </a:rPr>
              <a:t> this is wrong</a:t>
            </a:r>
          </a:p>
        </p:txBody>
      </p:sp>
      <p:pic>
        <p:nvPicPr>
          <p:cNvPr id="2" name="Picture 1">
            <a:extLst>
              <a:ext uri="{FF2B5EF4-FFF2-40B4-BE49-F238E27FC236}">
                <a16:creationId xmlns:a16="http://schemas.microsoft.com/office/drawing/2014/main" id="{0675E027-49A4-43B4-B1B4-3D544ABA7E07}"/>
              </a:ext>
            </a:extLst>
          </p:cNvPr>
          <p:cNvPicPr>
            <a:picLocks noChangeAspect="1"/>
          </p:cNvPicPr>
          <p:nvPr/>
        </p:nvPicPr>
        <p:blipFill>
          <a:blip r:embed="rId4"/>
          <a:stretch>
            <a:fillRect/>
          </a:stretch>
        </p:blipFill>
        <p:spPr>
          <a:xfrm>
            <a:off x="916389" y="1783155"/>
            <a:ext cx="4460158" cy="1919331"/>
          </a:xfrm>
          <a:prstGeom prst="rect">
            <a:avLst/>
          </a:prstGeom>
        </p:spPr>
      </p:pic>
      <p:sp>
        <p:nvSpPr>
          <p:cNvPr id="45" name="Rounded Rectangle 18">
            <a:hlinkClick r:id="rId5" action="ppaction://hlinksldjump"/>
            <a:extLst>
              <a:ext uri="{FF2B5EF4-FFF2-40B4-BE49-F238E27FC236}">
                <a16:creationId xmlns:a16="http://schemas.microsoft.com/office/drawing/2014/main" id="{99B27873-415C-4DD4-B772-471A2D1F6E69}"/>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310803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7367F65-7710-43E7-AD4A-300853A214CC}"/>
              </a:ext>
            </a:extLst>
          </p:cNvPr>
          <p:cNvPicPr>
            <a:picLocks noChangeAspect="1"/>
          </p:cNvPicPr>
          <p:nvPr/>
        </p:nvPicPr>
        <p:blipFill>
          <a:blip r:embed="rId3"/>
          <a:stretch>
            <a:fillRect/>
          </a:stretch>
        </p:blipFill>
        <p:spPr>
          <a:xfrm>
            <a:off x="0" y="651781"/>
            <a:ext cx="9144000" cy="6203552"/>
          </a:xfrm>
          <a:prstGeom prst="rect">
            <a:avLst/>
          </a:prstGeom>
        </p:spPr>
      </p:pic>
      <p:sp>
        <p:nvSpPr>
          <p:cNvPr id="4"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Section 2: Response activities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7" name="TextBox 6">
            <a:hlinkClick r:id="rId4"/>
          </p:cNvPr>
          <p:cNvSpPr txBox="1"/>
          <p:nvPr/>
        </p:nvSpPr>
        <p:spPr>
          <a:xfrm>
            <a:off x="457200" y="2839454"/>
            <a:ext cx="8285163" cy="3046988"/>
          </a:xfrm>
          <a:prstGeom prst="rect">
            <a:avLst/>
          </a:prstGeom>
          <a:noFill/>
          <a:ln w="12700">
            <a:solidFill>
              <a:schemeClr val="bg1">
                <a:lumMod val="50000"/>
              </a:schemeClr>
            </a:solidFill>
          </a:ln>
        </p:spPr>
        <p:txBody>
          <a:bodyPr wrap="square" rtlCol="0">
            <a:spAutoFit/>
          </a:bodyPr>
          <a:lstStyle/>
          <a:p>
            <a:pPr algn="ctr">
              <a:spcAft>
                <a:spcPts val="600"/>
              </a:spcAft>
            </a:pPr>
            <a:r>
              <a:rPr lang="en-GB" dirty="0"/>
              <a:t>A zip file containing all the resources for this key concept can be downloaded from </a:t>
            </a:r>
            <a:r>
              <a:rPr lang="en-GB" b="1" dirty="0">
                <a:solidFill>
                  <a:srgbClr val="006580"/>
                </a:solidFill>
              </a:rPr>
              <a:t>www.BestEvidenceScienceTeaching.org</a:t>
            </a:r>
          </a:p>
          <a:p>
            <a:pPr>
              <a:spcAft>
                <a:spcPts val="600"/>
              </a:spcAft>
            </a:pPr>
            <a:endParaRPr lang="en-GB" b="1" dirty="0"/>
          </a:p>
          <a:p>
            <a:pPr>
              <a:spcAft>
                <a:spcPts val="1200"/>
              </a:spcAft>
            </a:pPr>
            <a:r>
              <a:rPr lang="en-GB" dirty="0"/>
              <a:t>The zip file provides:</a:t>
            </a:r>
          </a:p>
          <a:p>
            <a:pPr marL="285750" indent="-285750">
              <a:spcAft>
                <a:spcPts val="1200"/>
              </a:spcAft>
              <a:buFont typeface="Arial" panose="020B0604020202020204" pitchFamily="34" charset="0"/>
              <a:buChar char="•"/>
            </a:pPr>
            <a:r>
              <a:rPr lang="en-GB" b="1" dirty="0"/>
              <a:t>Teacher guidance </a:t>
            </a:r>
            <a:r>
              <a:rPr lang="en-GB" dirty="0"/>
              <a:t>for this key concept, including a summary of the research evidence on relevant preconceptions and misunderstandings.</a:t>
            </a:r>
          </a:p>
          <a:p>
            <a:pPr marL="285750" indent="-285750">
              <a:spcAft>
                <a:spcPts val="1200"/>
              </a:spcAft>
              <a:buFont typeface="Arial" panose="020B0604020202020204" pitchFamily="34" charset="0"/>
              <a:buChar char="•"/>
            </a:pPr>
            <a:r>
              <a:rPr lang="en-GB" dirty="0"/>
              <a:t>A full set of editable and printable </a:t>
            </a:r>
            <a:r>
              <a:rPr lang="en-GB" b="1" dirty="0"/>
              <a:t>student sheets and teacher notes </a:t>
            </a:r>
            <a:r>
              <a:rPr lang="en-GB" dirty="0"/>
              <a:t>for each response activity. The teacher notes include a summary of research evidence, guidance for using the activity and expected answers. </a:t>
            </a:r>
          </a:p>
        </p:txBody>
      </p:sp>
      <p:sp>
        <p:nvSpPr>
          <p:cNvPr id="8" name="Text Placeholder 16"/>
          <p:cNvSpPr txBox="1">
            <a:spLocks/>
          </p:cNvSpPr>
          <p:nvPr/>
        </p:nvSpPr>
        <p:spPr>
          <a:xfrm>
            <a:off x="457200" y="863125"/>
            <a:ext cx="8285163" cy="1863141"/>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buFont typeface="Arial" panose="020B0604020202020204" pitchFamily="34" charset="0"/>
              <a:buChar char="•"/>
            </a:pPr>
            <a:r>
              <a:rPr lang="en-GB" sz="1600" dirty="0"/>
              <a:t>Response activities encourage students to talk and think about what they’re thinking (metacognition).</a:t>
            </a:r>
          </a:p>
          <a:p>
            <a:pPr marL="285750" indent="-285750">
              <a:buFont typeface="Arial" panose="020B0604020202020204" pitchFamily="34" charset="0"/>
              <a:buChar char="•"/>
            </a:pPr>
            <a:r>
              <a:rPr lang="en-GB" sz="1600" dirty="0"/>
              <a:t>This challenges students’ misunderstandings, facilitates meaning-making, and develops and consolidates their scientific understanding. </a:t>
            </a:r>
          </a:p>
        </p:txBody>
      </p:sp>
    </p:spTree>
    <p:extLst>
      <p:ext uri="{BB962C8B-B14F-4D97-AF65-F5344CB8AC3E}">
        <p14:creationId xmlns:p14="http://schemas.microsoft.com/office/powerpoint/2010/main" val="36064249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0" y="651781"/>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Striking gold</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5"/>
            <a:ext cx="8285163" cy="115617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The most powerful microscopes </a:t>
            </a:r>
            <a:r>
              <a:rPr kumimoji="0" lang="en-US" sz="18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cannot</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see atoms.</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Ernest Rutherford used alpha particles to find out more about atoms.</a:t>
            </a:r>
            <a:endParaRPr kumimoji="0" lang="en-US" sz="1800" b="0" i="0" u="none" strike="noStrike" kern="1200" cap="none" spc="0" normalizeH="0" baseline="0" noProof="0" dirty="0">
              <a:ln>
                <a:noFill/>
              </a:ln>
              <a:solidFill>
                <a:srgbClr val="222A35"/>
              </a:solidFill>
              <a:effectLst/>
              <a:uLnTx/>
              <a:uFillTx/>
            </a:endParaRPr>
          </a:p>
        </p:txBody>
      </p:sp>
      <p:grpSp>
        <p:nvGrpSpPr>
          <p:cNvPr id="5" name="Group 4">
            <a:extLst>
              <a:ext uri="{FF2B5EF4-FFF2-40B4-BE49-F238E27FC236}">
                <a16:creationId xmlns:a16="http://schemas.microsoft.com/office/drawing/2014/main" id="{DA6721B8-692B-46A3-BBE8-C9B4BAD3237C}"/>
              </a:ext>
            </a:extLst>
          </p:cNvPr>
          <p:cNvGrpSpPr/>
          <p:nvPr/>
        </p:nvGrpSpPr>
        <p:grpSpPr>
          <a:xfrm>
            <a:off x="699669" y="2019300"/>
            <a:ext cx="7708900" cy="3281157"/>
            <a:chOff x="699669" y="2019300"/>
            <a:chExt cx="7708900" cy="3281157"/>
          </a:xfrm>
        </p:grpSpPr>
        <p:grpSp>
          <p:nvGrpSpPr>
            <p:cNvPr id="170" name="Group 169">
              <a:extLst>
                <a:ext uri="{FF2B5EF4-FFF2-40B4-BE49-F238E27FC236}">
                  <a16:creationId xmlns:a16="http://schemas.microsoft.com/office/drawing/2014/main" id="{321D8F22-B502-4CD4-BD14-EA6B7F9D6315}"/>
                </a:ext>
              </a:extLst>
            </p:cNvPr>
            <p:cNvGrpSpPr/>
            <p:nvPr/>
          </p:nvGrpSpPr>
          <p:grpSpPr>
            <a:xfrm>
              <a:off x="699669" y="2019300"/>
              <a:ext cx="7708900" cy="3281157"/>
              <a:chOff x="686594" y="2230644"/>
              <a:chExt cx="7708900" cy="3281157"/>
            </a:xfrm>
          </p:grpSpPr>
          <p:sp>
            <p:nvSpPr>
              <p:cNvPr id="169" name="Rectangle 168">
                <a:extLst>
                  <a:ext uri="{FF2B5EF4-FFF2-40B4-BE49-F238E27FC236}">
                    <a16:creationId xmlns:a16="http://schemas.microsoft.com/office/drawing/2014/main" id="{B1CE3105-9045-434A-9BF1-2455495AAD10}"/>
                  </a:ext>
                </a:extLst>
              </p:cNvPr>
              <p:cNvSpPr/>
              <p:nvPr/>
            </p:nvSpPr>
            <p:spPr>
              <a:xfrm>
                <a:off x="686594" y="2230644"/>
                <a:ext cx="7708900" cy="3281157"/>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8" name="Group 167">
                <a:extLst>
                  <a:ext uri="{FF2B5EF4-FFF2-40B4-BE49-F238E27FC236}">
                    <a16:creationId xmlns:a16="http://schemas.microsoft.com/office/drawing/2014/main" id="{0D69B9CC-EE12-4078-9B46-7F98CB50A5BF}"/>
                  </a:ext>
                </a:extLst>
              </p:cNvPr>
              <p:cNvGrpSpPr/>
              <p:nvPr/>
            </p:nvGrpSpPr>
            <p:grpSpPr>
              <a:xfrm>
                <a:off x="955036" y="3120698"/>
                <a:ext cx="7289490" cy="2262994"/>
                <a:chOff x="1227535" y="3171498"/>
                <a:chExt cx="7289490" cy="2262994"/>
              </a:xfrm>
            </p:grpSpPr>
            <p:sp>
              <p:nvSpPr>
                <p:cNvPr id="144" name="TextBox 143">
                  <a:extLst>
                    <a:ext uri="{FF2B5EF4-FFF2-40B4-BE49-F238E27FC236}">
                      <a16:creationId xmlns:a16="http://schemas.microsoft.com/office/drawing/2014/main" id="{EEA417CF-5620-4106-B8B7-B8A7A66F0684}"/>
                    </a:ext>
                  </a:extLst>
                </p:cNvPr>
                <p:cNvSpPr txBox="1"/>
                <p:nvPr/>
              </p:nvSpPr>
              <p:spPr>
                <a:xfrm>
                  <a:off x="5190442" y="4172679"/>
                  <a:ext cx="3326583" cy="1261813"/>
                </a:xfrm>
                <a:prstGeom prst="rect">
                  <a:avLst/>
                </a:prstGeom>
                <a:noFill/>
              </p:spPr>
              <p:txBody>
                <a:bodyPr wrap="square" rtlCol="0" anchor="b" anchorCtr="0">
                  <a:noAutofit/>
                </a:bodyPr>
                <a:lstStyle/>
                <a:p>
                  <a:pPr>
                    <a:spcAft>
                      <a:spcPts val="600"/>
                    </a:spcAft>
                  </a:pPr>
                  <a:endParaRPr lang="en-GB" sz="1600" dirty="0">
                    <a:latin typeface="Verdana" panose="020B0604030504040204" pitchFamily="34" charset="0"/>
                    <a:ea typeface="Verdana" panose="020B0604030504040204" pitchFamily="34" charset="0"/>
                  </a:endParaRPr>
                </a:p>
              </p:txBody>
            </p:sp>
            <p:grpSp>
              <p:nvGrpSpPr>
                <p:cNvPr id="165" name="Group 164">
                  <a:extLst>
                    <a:ext uri="{FF2B5EF4-FFF2-40B4-BE49-F238E27FC236}">
                      <a16:creationId xmlns:a16="http://schemas.microsoft.com/office/drawing/2014/main" id="{3B4AC5FC-5B04-4EF1-8654-7B712E3F52E7}"/>
                    </a:ext>
                  </a:extLst>
                </p:cNvPr>
                <p:cNvGrpSpPr/>
                <p:nvPr/>
              </p:nvGrpSpPr>
              <p:grpSpPr>
                <a:xfrm>
                  <a:off x="1227535" y="3171498"/>
                  <a:ext cx="7134489" cy="2262276"/>
                  <a:chOff x="1227535" y="3171498"/>
                  <a:chExt cx="7134489" cy="2262276"/>
                </a:xfrm>
              </p:grpSpPr>
              <p:grpSp>
                <p:nvGrpSpPr>
                  <p:cNvPr id="156" name="Group 155">
                    <a:extLst>
                      <a:ext uri="{FF2B5EF4-FFF2-40B4-BE49-F238E27FC236}">
                        <a16:creationId xmlns:a16="http://schemas.microsoft.com/office/drawing/2014/main" id="{E3390E68-85CC-444D-9679-847E37258597}"/>
                      </a:ext>
                    </a:extLst>
                  </p:cNvPr>
                  <p:cNvGrpSpPr/>
                  <p:nvPr/>
                </p:nvGrpSpPr>
                <p:grpSpPr>
                  <a:xfrm>
                    <a:off x="1227535" y="3198243"/>
                    <a:ext cx="7134489" cy="2235531"/>
                    <a:chOff x="1191937" y="3198243"/>
                    <a:chExt cx="7134489" cy="2235531"/>
                  </a:xfrm>
                </p:grpSpPr>
                <p:sp>
                  <p:nvSpPr>
                    <p:cNvPr id="143" name="TextBox 142">
                      <a:extLst>
                        <a:ext uri="{FF2B5EF4-FFF2-40B4-BE49-F238E27FC236}">
                          <a16:creationId xmlns:a16="http://schemas.microsoft.com/office/drawing/2014/main" id="{84273C26-7447-4EDC-9177-34147B29E403}"/>
                        </a:ext>
                      </a:extLst>
                    </p:cNvPr>
                    <p:cNvSpPr txBox="1"/>
                    <p:nvPr/>
                  </p:nvSpPr>
                  <p:spPr>
                    <a:xfrm>
                      <a:off x="1191937" y="4355136"/>
                      <a:ext cx="7134489" cy="1078638"/>
                    </a:xfrm>
                    <a:prstGeom prst="rect">
                      <a:avLst/>
                    </a:prstGeom>
                    <a:noFill/>
                  </p:spPr>
                  <p:txBody>
                    <a:bodyPr wrap="square" rtlCol="0" anchor="b" anchorCtr="0">
                      <a:noAutofit/>
                    </a:bodyPr>
                    <a:lstStyle/>
                    <a:p>
                      <a:endParaRPr lang="en-GB" sz="1600" dirty="0">
                        <a:latin typeface="Verdana" panose="020B0604030504040204" pitchFamily="34" charset="0"/>
                        <a:ea typeface="Verdana" panose="020B0604030504040204" pitchFamily="34" charset="0"/>
                      </a:endParaRPr>
                    </a:p>
                    <a:p>
                      <a:endParaRPr lang="en-GB" sz="1600" dirty="0">
                        <a:latin typeface="Verdana" panose="020B0604030504040204" pitchFamily="34" charset="0"/>
                        <a:ea typeface="Verdana" panose="020B0604030504040204" pitchFamily="34" charset="0"/>
                      </a:endParaRPr>
                    </a:p>
                    <a:p>
                      <a:endParaRPr lang="en-GB" sz="1600" dirty="0">
                        <a:latin typeface="Verdana" panose="020B0604030504040204" pitchFamily="34" charset="0"/>
                        <a:ea typeface="Verdana" panose="020B0604030504040204" pitchFamily="34" charset="0"/>
                      </a:endParaRPr>
                    </a:p>
                    <a:p>
                      <a:endParaRPr lang="en-GB" sz="1600" dirty="0">
                        <a:latin typeface="Verdana" panose="020B0604030504040204" pitchFamily="34" charset="0"/>
                        <a:ea typeface="Verdana" panose="020B0604030504040204" pitchFamily="34" charset="0"/>
                      </a:endParaRPr>
                    </a:p>
                    <a:p>
                      <a:endParaRPr lang="en-GB" sz="1600"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endParaRPr lang="en-GB" sz="1400" dirty="0">
                        <a:latin typeface="Verdana" panose="020B0604030504040204" pitchFamily="34" charset="0"/>
                        <a:ea typeface="Verdana" panose="020B0604030504040204" pitchFamily="34" charset="0"/>
                      </a:endParaRPr>
                    </a:p>
                    <a:p>
                      <a:pPr marL="285750" indent="-285750">
                        <a:spcAft>
                          <a:spcPts val="600"/>
                        </a:spcAft>
                        <a:buFont typeface="Arial" panose="020B0604020202020204" pitchFamily="34" charset="0"/>
                        <a:buChar char="•"/>
                      </a:pPr>
                      <a:r>
                        <a:rPr lang="en-GB" sz="1400" dirty="0">
                          <a:latin typeface="Verdana" panose="020B0604030504040204" pitchFamily="34" charset="0"/>
                          <a:ea typeface="Verdana" panose="020B0604030504040204" pitchFamily="34" charset="0"/>
                        </a:rPr>
                        <a:t>Alpha particles have a positive electric charge.</a:t>
                      </a:r>
                    </a:p>
                    <a:p>
                      <a:pPr marL="285750" indent="-285750">
                        <a:spcAft>
                          <a:spcPts val="600"/>
                        </a:spcAft>
                        <a:buFont typeface="Arial" panose="020B0604020202020204" pitchFamily="34" charset="0"/>
                        <a:buChar char="•"/>
                      </a:pPr>
                      <a:r>
                        <a:rPr lang="en-GB" sz="1400" dirty="0">
                          <a:latin typeface="Verdana" panose="020B0604030504040204" pitchFamily="34" charset="0"/>
                          <a:ea typeface="Verdana" panose="020B0604030504040204" pitchFamily="34" charset="0"/>
                        </a:rPr>
                        <a:t>Alpha particles are too small to see with a microscope.</a:t>
                      </a:r>
                    </a:p>
                    <a:p>
                      <a:pPr marL="285750" indent="-285750">
                        <a:spcAft>
                          <a:spcPts val="600"/>
                        </a:spcAft>
                        <a:buFont typeface="Arial" panose="020B0604020202020204" pitchFamily="34" charset="0"/>
                        <a:buChar char="•"/>
                      </a:pPr>
                      <a:r>
                        <a:rPr lang="en-GB" sz="1400" dirty="0">
                          <a:latin typeface="Verdana" panose="020B0604030504040204" pitchFamily="34" charset="0"/>
                          <a:ea typeface="Verdana" panose="020B0604030504040204" pitchFamily="34" charset="0"/>
                        </a:rPr>
                        <a:t>Radioactive material is inside a holder to protect the person using it.</a:t>
                      </a:r>
                    </a:p>
                  </p:txBody>
                </p:sp>
                <p:pic>
                  <p:nvPicPr>
                    <p:cNvPr id="155" name="Picture 154">
                      <a:extLst>
                        <a:ext uri="{FF2B5EF4-FFF2-40B4-BE49-F238E27FC236}">
                          <a16:creationId xmlns:a16="http://schemas.microsoft.com/office/drawing/2014/main" id="{5376A15B-D298-45E1-9995-1B3198D83386}"/>
                        </a:ext>
                      </a:extLst>
                    </p:cNvPr>
                    <p:cNvPicPr>
                      <a:picLocks noChangeAspect="1"/>
                    </p:cNvPicPr>
                    <p:nvPr/>
                  </p:nvPicPr>
                  <p:blipFill>
                    <a:blip r:embed="rId4"/>
                    <a:stretch>
                      <a:fillRect/>
                    </a:stretch>
                  </p:blipFill>
                  <p:spPr>
                    <a:xfrm>
                      <a:off x="2930020" y="3198243"/>
                      <a:ext cx="1657525" cy="1156175"/>
                    </a:xfrm>
                    <a:prstGeom prst="rect">
                      <a:avLst/>
                    </a:prstGeom>
                  </p:spPr>
                </p:pic>
              </p:grpSp>
              <p:cxnSp>
                <p:nvCxnSpPr>
                  <p:cNvPr id="158" name="Straight Arrow Connector 157">
                    <a:extLst>
                      <a:ext uri="{FF2B5EF4-FFF2-40B4-BE49-F238E27FC236}">
                        <a16:creationId xmlns:a16="http://schemas.microsoft.com/office/drawing/2014/main" id="{C1AE734B-6CB8-42EE-B7AC-F24A751420BB}"/>
                      </a:ext>
                    </a:extLst>
                  </p:cNvPr>
                  <p:cNvCxnSpPr/>
                  <p:nvPr/>
                </p:nvCxnSpPr>
                <p:spPr>
                  <a:xfrm flipV="1">
                    <a:off x="4542600" y="3171498"/>
                    <a:ext cx="924421" cy="230585"/>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9" name="Straight Arrow Connector 158">
                    <a:extLst>
                      <a:ext uri="{FF2B5EF4-FFF2-40B4-BE49-F238E27FC236}">
                        <a16:creationId xmlns:a16="http://schemas.microsoft.com/office/drawing/2014/main" id="{C4B32C81-60F3-4521-941E-FBD8EC0411B0}"/>
                      </a:ext>
                    </a:extLst>
                  </p:cNvPr>
                  <p:cNvCxnSpPr>
                    <a:cxnSpLocks/>
                  </p:cNvCxnSpPr>
                  <p:nvPr/>
                </p:nvCxnSpPr>
                <p:spPr>
                  <a:xfrm>
                    <a:off x="4698793" y="4019097"/>
                    <a:ext cx="1018303" cy="1269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60" name="Straight Arrow Connector 159">
                    <a:extLst>
                      <a:ext uri="{FF2B5EF4-FFF2-40B4-BE49-F238E27FC236}">
                        <a16:creationId xmlns:a16="http://schemas.microsoft.com/office/drawing/2014/main" id="{43962672-EA02-4E85-88A1-BDC005B64E96}"/>
                      </a:ext>
                    </a:extLst>
                  </p:cNvPr>
                  <p:cNvCxnSpPr>
                    <a:cxnSpLocks/>
                  </p:cNvCxnSpPr>
                  <p:nvPr/>
                </p:nvCxnSpPr>
                <p:spPr>
                  <a:xfrm flipV="1">
                    <a:off x="4307813" y="3827956"/>
                    <a:ext cx="834180" cy="59554"/>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61" name="Straight Arrow Connector 160">
                    <a:extLst>
                      <a:ext uri="{FF2B5EF4-FFF2-40B4-BE49-F238E27FC236}">
                        <a16:creationId xmlns:a16="http://schemas.microsoft.com/office/drawing/2014/main" id="{A0263322-DC54-4563-9585-6979739EA8F1}"/>
                      </a:ext>
                    </a:extLst>
                  </p:cNvPr>
                  <p:cNvCxnSpPr>
                    <a:cxnSpLocks/>
                  </p:cNvCxnSpPr>
                  <p:nvPr/>
                </p:nvCxnSpPr>
                <p:spPr>
                  <a:xfrm flipV="1">
                    <a:off x="4769582" y="3482026"/>
                    <a:ext cx="999689" cy="9794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grpSp>
        <p:sp>
          <p:nvSpPr>
            <p:cNvPr id="171" name="TextBox 170">
              <a:extLst>
                <a:ext uri="{FF2B5EF4-FFF2-40B4-BE49-F238E27FC236}">
                  <a16:creationId xmlns:a16="http://schemas.microsoft.com/office/drawing/2014/main" id="{46C3A51B-7174-484F-827C-F02830B606E3}"/>
                </a:ext>
              </a:extLst>
            </p:cNvPr>
            <p:cNvSpPr txBox="1"/>
            <p:nvPr/>
          </p:nvSpPr>
          <p:spPr>
            <a:xfrm>
              <a:off x="968111" y="2301550"/>
              <a:ext cx="7289490" cy="377026"/>
            </a:xfrm>
            <a:prstGeom prst="rect">
              <a:avLst/>
            </a:prstGeom>
            <a:noFill/>
          </p:spPr>
          <p:txBody>
            <a:bodyPr wrap="square" rtlCol="0">
              <a:spAutoFit/>
            </a:bodyPr>
            <a:lstStyle/>
            <a:p>
              <a:pPr>
                <a:lnSpc>
                  <a:spcPct val="114000"/>
                </a:lnSpc>
              </a:pPr>
              <a:r>
                <a:rPr lang="en-GB" dirty="0">
                  <a:latin typeface="Verdana" panose="020B0604030504040204" pitchFamily="34" charset="0"/>
                  <a:ea typeface="Verdana" panose="020B0604030504040204" pitchFamily="34" charset="0"/>
                </a:rPr>
                <a:t>Alpha particles shoot out of some radioactive materials. </a:t>
              </a:r>
            </a:p>
          </p:txBody>
        </p:sp>
      </p:grpSp>
    </p:spTree>
    <p:extLst>
      <p:ext uri="{BB962C8B-B14F-4D97-AF65-F5344CB8AC3E}">
        <p14:creationId xmlns:p14="http://schemas.microsoft.com/office/powerpoint/2010/main" val="28085306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0" y="651781"/>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Striking gold</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15" name="Group 14">
            <a:extLst>
              <a:ext uri="{FF2B5EF4-FFF2-40B4-BE49-F238E27FC236}">
                <a16:creationId xmlns:a16="http://schemas.microsoft.com/office/drawing/2014/main" id="{FAF13F75-08F4-410B-B25F-A1D4F7B7812B}"/>
              </a:ext>
            </a:extLst>
          </p:cNvPr>
          <p:cNvGrpSpPr/>
          <p:nvPr/>
        </p:nvGrpSpPr>
        <p:grpSpPr>
          <a:xfrm>
            <a:off x="429297" y="1357660"/>
            <a:ext cx="8371026" cy="4791794"/>
            <a:chOff x="386487" y="946023"/>
            <a:chExt cx="8371026" cy="4791794"/>
          </a:xfrm>
        </p:grpSpPr>
        <p:sp>
          <p:nvSpPr>
            <p:cNvPr id="7" name="Rectangle 6">
              <a:extLst>
                <a:ext uri="{FF2B5EF4-FFF2-40B4-BE49-F238E27FC236}">
                  <a16:creationId xmlns:a16="http://schemas.microsoft.com/office/drawing/2014/main" id="{4A9CF8C9-5FA9-4F06-AEB3-CBBA87A05B3E}"/>
                </a:ext>
              </a:extLst>
            </p:cNvPr>
            <p:cNvSpPr/>
            <p:nvPr/>
          </p:nvSpPr>
          <p:spPr>
            <a:xfrm>
              <a:off x="414390" y="946023"/>
              <a:ext cx="8257503" cy="4781677"/>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 Placeholder 16">
              <a:extLst>
                <a:ext uri="{FF2B5EF4-FFF2-40B4-BE49-F238E27FC236}">
                  <a16:creationId xmlns:a16="http://schemas.microsoft.com/office/drawing/2014/main" id="{CC42F6CE-B09C-4CBA-B57F-455F2E57955D}"/>
                </a:ext>
              </a:extLst>
            </p:cNvPr>
            <p:cNvSpPr txBox="1">
              <a:spLocks/>
            </p:cNvSpPr>
            <p:nvPr/>
          </p:nvSpPr>
          <p:spPr>
            <a:xfrm>
              <a:off x="3373490" y="5201487"/>
              <a:ext cx="5298403" cy="536330"/>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defRPr/>
              </a:pPr>
              <a:r>
                <a:rPr kumimoji="0" lang="en-US" sz="1200" b="0" i="1"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There are about 2000 layers of atoms in the gold foil. </a:t>
              </a:r>
            </a:p>
            <a:p>
              <a:pPr lvl="0">
                <a:defRPr/>
              </a:pPr>
              <a:r>
                <a:rPr kumimoji="0" lang="en-US" sz="1200" b="0" i="1"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Most alpha particles go straight through all of them.</a:t>
              </a:r>
            </a:p>
          </p:txBody>
        </p:sp>
        <p:grpSp>
          <p:nvGrpSpPr>
            <p:cNvPr id="14" name="Group 13">
              <a:extLst>
                <a:ext uri="{FF2B5EF4-FFF2-40B4-BE49-F238E27FC236}">
                  <a16:creationId xmlns:a16="http://schemas.microsoft.com/office/drawing/2014/main" id="{1501BC60-7CBF-481B-8316-A21DDF3C127B}"/>
                </a:ext>
              </a:extLst>
            </p:cNvPr>
            <p:cNvGrpSpPr/>
            <p:nvPr/>
          </p:nvGrpSpPr>
          <p:grpSpPr>
            <a:xfrm>
              <a:off x="386487" y="964946"/>
              <a:ext cx="8371026" cy="4187095"/>
              <a:chOff x="386487" y="1000242"/>
              <a:chExt cx="8371026" cy="4187095"/>
            </a:xfrm>
          </p:grpSpPr>
          <p:pic>
            <p:nvPicPr>
              <p:cNvPr id="10" name="Picture 9">
                <a:extLst>
                  <a:ext uri="{FF2B5EF4-FFF2-40B4-BE49-F238E27FC236}">
                    <a16:creationId xmlns:a16="http://schemas.microsoft.com/office/drawing/2014/main" id="{8D573154-CDB6-40B7-BC28-42A2A730377B}"/>
                  </a:ext>
                </a:extLst>
              </p:cNvPr>
              <p:cNvPicPr>
                <a:picLocks noChangeAspect="1"/>
              </p:cNvPicPr>
              <p:nvPr/>
            </p:nvPicPr>
            <p:blipFill>
              <a:blip r:embed="rId4"/>
              <a:stretch>
                <a:fillRect/>
              </a:stretch>
            </p:blipFill>
            <p:spPr>
              <a:xfrm>
                <a:off x="1213731" y="1000242"/>
                <a:ext cx="5846571" cy="3828620"/>
              </a:xfrm>
              <a:prstGeom prst="rect">
                <a:avLst/>
              </a:prstGeom>
            </p:spPr>
          </p:pic>
          <p:grpSp>
            <p:nvGrpSpPr>
              <p:cNvPr id="6" name="Group 5">
                <a:extLst>
                  <a:ext uri="{FF2B5EF4-FFF2-40B4-BE49-F238E27FC236}">
                    <a16:creationId xmlns:a16="http://schemas.microsoft.com/office/drawing/2014/main" id="{559C5E92-A514-4504-BEE4-62CFF155BE3E}"/>
                  </a:ext>
                </a:extLst>
              </p:cNvPr>
              <p:cNvGrpSpPr/>
              <p:nvPr/>
            </p:nvGrpSpPr>
            <p:grpSpPr>
              <a:xfrm>
                <a:off x="386487" y="1037183"/>
                <a:ext cx="8371026" cy="4150154"/>
                <a:chOff x="677707" y="1182854"/>
                <a:chExt cx="8371026" cy="4150154"/>
              </a:xfrm>
            </p:grpSpPr>
            <p:grpSp>
              <p:nvGrpSpPr>
                <p:cNvPr id="5" name="Group 4">
                  <a:extLst>
                    <a:ext uri="{FF2B5EF4-FFF2-40B4-BE49-F238E27FC236}">
                      <a16:creationId xmlns:a16="http://schemas.microsoft.com/office/drawing/2014/main" id="{6CF3E4E8-3B57-4CB1-BA7E-9A45FCCEFDEE}"/>
                    </a:ext>
                  </a:extLst>
                </p:cNvPr>
                <p:cNvGrpSpPr/>
                <p:nvPr/>
              </p:nvGrpSpPr>
              <p:grpSpPr>
                <a:xfrm>
                  <a:off x="677707" y="2296652"/>
                  <a:ext cx="2941760" cy="2668979"/>
                  <a:chOff x="677707" y="2494363"/>
                  <a:chExt cx="2941760" cy="2668979"/>
                </a:xfrm>
              </p:grpSpPr>
              <p:sp>
                <p:nvSpPr>
                  <p:cNvPr id="143" name="TextBox 142">
                    <a:extLst>
                      <a:ext uri="{FF2B5EF4-FFF2-40B4-BE49-F238E27FC236}">
                        <a16:creationId xmlns:a16="http://schemas.microsoft.com/office/drawing/2014/main" id="{84273C26-7447-4EDC-9177-34147B29E403}"/>
                      </a:ext>
                    </a:extLst>
                  </p:cNvPr>
                  <p:cNvSpPr txBox="1"/>
                  <p:nvPr/>
                </p:nvSpPr>
                <p:spPr>
                  <a:xfrm>
                    <a:off x="677707" y="4578567"/>
                    <a:ext cx="1926320" cy="584775"/>
                  </a:xfrm>
                  <a:prstGeom prst="rect">
                    <a:avLst/>
                  </a:prstGeom>
                  <a:noFill/>
                </p:spPr>
                <p:txBody>
                  <a:bodyPr wrap="square" rtlCol="0">
                    <a:spAutoFit/>
                  </a:bodyPr>
                  <a:lstStyle/>
                  <a:p>
                    <a:pPr marL="266700" indent="-266700"/>
                    <a:r>
                      <a:rPr lang="en-GB" sz="1600" b="1" dirty="0">
                        <a:latin typeface="Verdana" panose="020B0604030504040204" pitchFamily="34" charset="0"/>
                        <a:ea typeface="Verdana" panose="020B0604030504040204" pitchFamily="34" charset="0"/>
                      </a:rPr>
                      <a:t>1. </a:t>
                    </a:r>
                    <a:r>
                      <a:rPr lang="en-GB" sz="1600" dirty="0">
                        <a:latin typeface="Verdana" panose="020B0604030504040204" pitchFamily="34" charset="0"/>
                        <a:ea typeface="Verdana" panose="020B0604030504040204" pitchFamily="34" charset="0"/>
                      </a:rPr>
                      <a:t>A radioactive material</a:t>
                    </a:r>
                  </a:p>
                </p:txBody>
              </p:sp>
              <p:sp>
                <p:nvSpPr>
                  <p:cNvPr id="8" name="TextBox 7">
                    <a:extLst>
                      <a:ext uri="{FF2B5EF4-FFF2-40B4-BE49-F238E27FC236}">
                        <a16:creationId xmlns:a16="http://schemas.microsoft.com/office/drawing/2014/main" id="{8CFF34ED-4B7D-4EB1-AA67-CDB33DF787B7}"/>
                      </a:ext>
                    </a:extLst>
                  </p:cNvPr>
                  <p:cNvSpPr txBox="1"/>
                  <p:nvPr/>
                </p:nvSpPr>
                <p:spPr>
                  <a:xfrm>
                    <a:off x="1008436" y="3197524"/>
                    <a:ext cx="2153863" cy="584775"/>
                  </a:xfrm>
                  <a:prstGeom prst="rect">
                    <a:avLst/>
                  </a:prstGeom>
                  <a:noFill/>
                </p:spPr>
                <p:txBody>
                  <a:bodyPr wrap="square" rtlCol="0">
                    <a:spAutoFit/>
                  </a:bodyPr>
                  <a:lstStyle/>
                  <a:p>
                    <a:pPr marL="266700" indent="-266700"/>
                    <a:r>
                      <a:rPr lang="en-GB" sz="1600" b="1" dirty="0">
                        <a:latin typeface="Verdana" panose="020B0604030504040204" pitchFamily="34" charset="0"/>
                        <a:ea typeface="Verdana" panose="020B0604030504040204" pitchFamily="34" charset="0"/>
                      </a:rPr>
                      <a:t>2. </a:t>
                    </a:r>
                    <a:r>
                      <a:rPr lang="en-GB" sz="1600" dirty="0">
                        <a:latin typeface="Verdana" panose="020B0604030504040204" pitchFamily="34" charset="0"/>
                        <a:ea typeface="Verdana" panose="020B0604030504040204" pitchFamily="34" charset="0"/>
                      </a:rPr>
                      <a:t>shoots out alpha particles</a:t>
                    </a:r>
                  </a:p>
                </p:txBody>
              </p:sp>
              <p:sp>
                <p:nvSpPr>
                  <p:cNvPr id="9" name="TextBox 8">
                    <a:extLst>
                      <a:ext uri="{FF2B5EF4-FFF2-40B4-BE49-F238E27FC236}">
                        <a16:creationId xmlns:a16="http://schemas.microsoft.com/office/drawing/2014/main" id="{6335FA61-6401-47BA-A54D-FD525DDE2BE0}"/>
                      </a:ext>
                    </a:extLst>
                  </p:cNvPr>
                  <p:cNvSpPr txBox="1"/>
                  <p:nvPr/>
                </p:nvSpPr>
                <p:spPr>
                  <a:xfrm>
                    <a:off x="1465604" y="2494363"/>
                    <a:ext cx="2153863" cy="338554"/>
                  </a:xfrm>
                  <a:prstGeom prst="rect">
                    <a:avLst/>
                  </a:prstGeom>
                  <a:noFill/>
                </p:spPr>
                <p:txBody>
                  <a:bodyPr wrap="square" rtlCol="0">
                    <a:spAutoFit/>
                  </a:bodyPr>
                  <a:lstStyle/>
                  <a:p>
                    <a:pPr marL="266700" indent="-266700"/>
                    <a:r>
                      <a:rPr lang="en-GB" sz="1600" b="1" dirty="0">
                        <a:latin typeface="Verdana" panose="020B0604030504040204" pitchFamily="34" charset="0"/>
                        <a:ea typeface="Verdana" panose="020B0604030504040204" pitchFamily="34" charset="0"/>
                      </a:rPr>
                      <a:t>3. </a:t>
                    </a:r>
                    <a:r>
                      <a:rPr lang="en-GB" sz="1600" dirty="0">
                        <a:latin typeface="Verdana" panose="020B0604030504040204" pitchFamily="34" charset="0"/>
                        <a:ea typeface="Verdana" panose="020B0604030504040204" pitchFamily="34" charset="0"/>
                      </a:rPr>
                      <a:t>at gold foil.</a:t>
                    </a:r>
                  </a:p>
                </p:txBody>
              </p:sp>
            </p:grpSp>
            <p:sp>
              <p:nvSpPr>
                <p:cNvPr id="11" name="TextBox 10">
                  <a:extLst>
                    <a:ext uri="{FF2B5EF4-FFF2-40B4-BE49-F238E27FC236}">
                      <a16:creationId xmlns:a16="http://schemas.microsoft.com/office/drawing/2014/main" id="{4DEBD606-79BC-4DBB-9932-73265F03B11D}"/>
                    </a:ext>
                  </a:extLst>
                </p:cNvPr>
                <p:cNvSpPr txBox="1"/>
                <p:nvPr/>
              </p:nvSpPr>
              <p:spPr>
                <a:xfrm>
                  <a:off x="2414961" y="1182854"/>
                  <a:ext cx="4808164" cy="338554"/>
                </a:xfrm>
                <a:prstGeom prst="rect">
                  <a:avLst/>
                </a:prstGeom>
                <a:noFill/>
              </p:spPr>
              <p:txBody>
                <a:bodyPr wrap="square" rtlCol="0">
                  <a:spAutoFit/>
                </a:bodyPr>
                <a:lstStyle/>
                <a:p>
                  <a:pPr marL="266700" indent="-266700"/>
                  <a:r>
                    <a:rPr lang="en-GB" sz="1600" b="1" dirty="0">
                      <a:latin typeface="Verdana" panose="020B0604030504040204" pitchFamily="34" charset="0"/>
                      <a:ea typeface="Verdana" panose="020B0604030504040204" pitchFamily="34" charset="0"/>
                    </a:rPr>
                    <a:t>4. </a:t>
                  </a:r>
                  <a:r>
                    <a:rPr lang="en-GB" sz="1600" dirty="0">
                      <a:latin typeface="Verdana" panose="020B0604030504040204" pitchFamily="34" charset="0"/>
                      <a:ea typeface="Verdana" panose="020B0604030504040204" pitchFamily="34" charset="0"/>
                    </a:rPr>
                    <a:t>The surrounding screen is fluorescent</a:t>
                  </a:r>
                </a:p>
              </p:txBody>
            </p:sp>
            <p:sp>
              <p:nvSpPr>
                <p:cNvPr id="12" name="TextBox 11">
                  <a:extLst>
                    <a:ext uri="{FF2B5EF4-FFF2-40B4-BE49-F238E27FC236}">
                      <a16:creationId xmlns:a16="http://schemas.microsoft.com/office/drawing/2014/main" id="{50DE0E2B-4271-4491-A342-041A2BE98517}"/>
                    </a:ext>
                  </a:extLst>
                </p:cNvPr>
                <p:cNvSpPr txBox="1"/>
                <p:nvPr/>
              </p:nvSpPr>
              <p:spPr>
                <a:xfrm>
                  <a:off x="6565020" y="1671086"/>
                  <a:ext cx="2483713" cy="1077218"/>
                </a:xfrm>
                <a:prstGeom prst="rect">
                  <a:avLst/>
                </a:prstGeom>
                <a:noFill/>
              </p:spPr>
              <p:txBody>
                <a:bodyPr wrap="square" rtlCol="0">
                  <a:spAutoFit/>
                </a:bodyPr>
                <a:lstStyle/>
                <a:p>
                  <a:pPr marL="266700" indent="-266700"/>
                  <a:r>
                    <a:rPr lang="en-GB" sz="1600" b="1" dirty="0">
                      <a:latin typeface="Verdana" panose="020B0604030504040204" pitchFamily="34" charset="0"/>
                      <a:ea typeface="Verdana" panose="020B0604030504040204" pitchFamily="34" charset="0"/>
                    </a:rPr>
                    <a:t>5. </a:t>
                  </a:r>
                  <a:r>
                    <a:rPr lang="en-GB" sz="1600" dirty="0">
                      <a:latin typeface="Verdana" panose="020B0604030504040204" pitchFamily="34" charset="0"/>
                      <a:ea typeface="Verdana" panose="020B0604030504040204" pitchFamily="34" charset="0"/>
                    </a:rPr>
                    <a:t>and a dot of light appears each time an alpha particle hits it.</a:t>
                  </a:r>
                </a:p>
              </p:txBody>
            </p:sp>
            <p:sp>
              <p:nvSpPr>
                <p:cNvPr id="13" name="TextBox 12">
                  <a:extLst>
                    <a:ext uri="{FF2B5EF4-FFF2-40B4-BE49-F238E27FC236}">
                      <a16:creationId xmlns:a16="http://schemas.microsoft.com/office/drawing/2014/main" id="{28045CD5-7064-4CCF-B35B-F45985CF74AD}"/>
                    </a:ext>
                  </a:extLst>
                </p:cNvPr>
                <p:cNvSpPr txBox="1"/>
                <p:nvPr/>
              </p:nvSpPr>
              <p:spPr>
                <a:xfrm>
                  <a:off x="3403369" y="4671288"/>
                  <a:ext cx="5606018" cy="661720"/>
                </a:xfrm>
                <a:prstGeom prst="rect">
                  <a:avLst/>
                </a:prstGeom>
                <a:noFill/>
              </p:spPr>
              <p:txBody>
                <a:bodyPr wrap="square" rtlCol="0">
                  <a:spAutoFit/>
                </a:bodyPr>
                <a:lstStyle/>
                <a:p>
                  <a:pPr marL="266700" indent="-266700">
                    <a:spcAft>
                      <a:spcPts val="600"/>
                    </a:spcAft>
                  </a:pPr>
                  <a:r>
                    <a:rPr lang="en-GB" sz="1600" b="1" dirty="0">
                      <a:latin typeface="Verdana" panose="020B0604030504040204" pitchFamily="34" charset="0"/>
                      <a:ea typeface="Verdana" panose="020B0604030504040204" pitchFamily="34" charset="0"/>
                    </a:rPr>
                    <a:t>6. </a:t>
                  </a:r>
                  <a:r>
                    <a:rPr lang="en-GB" sz="1600" dirty="0">
                      <a:latin typeface="Verdana" panose="020B0604030504040204" pitchFamily="34" charset="0"/>
                      <a:ea typeface="Verdana" panose="020B0604030504040204" pitchFamily="34" charset="0"/>
                    </a:rPr>
                    <a:t>Most alpha particles go straight through.</a:t>
                  </a:r>
                </a:p>
                <a:p>
                  <a:pPr marL="266700" indent="-266700"/>
                  <a:r>
                    <a:rPr lang="en-GB" sz="1600" dirty="0">
                      <a:latin typeface="Verdana" panose="020B0604030504040204" pitchFamily="34" charset="0"/>
                      <a:ea typeface="Verdana" panose="020B0604030504040204" pitchFamily="34" charset="0"/>
                    </a:rPr>
                    <a:t>	About one in every thousand bounces backwards.</a:t>
                  </a:r>
                </a:p>
              </p:txBody>
            </p:sp>
          </p:grpSp>
        </p:grpSp>
      </p:grpSp>
      <p:sp>
        <p:nvSpPr>
          <p:cNvPr id="157" name="Text Placeholder 16">
            <a:extLst>
              <a:ext uri="{FF2B5EF4-FFF2-40B4-BE49-F238E27FC236}">
                <a16:creationId xmlns:a16="http://schemas.microsoft.com/office/drawing/2014/main" id="{EEE9538B-62F2-4D4E-BBAB-6BA05FE6C024}"/>
              </a:ext>
            </a:extLst>
          </p:cNvPr>
          <p:cNvSpPr txBox="1">
            <a:spLocks/>
          </p:cNvSpPr>
          <p:nvPr/>
        </p:nvSpPr>
        <p:spPr>
          <a:xfrm>
            <a:off x="457200" y="863125"/>
            <a:ext cx="8285163" cy="41957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Rutherford shot alpha particles at atoms in gold foil.</a:t>
            </a:r>
          </a:p>
        </p:txBody>
      </p:sp>
    </p:spTree>
    <p:extLst>
      <p:ext uri="{BB962C8B-B14F-4D97-AF65-F5344CB8AC3E}">
        <p14:creationId xmlns:p14="http://schemas.microsoft.com/office/powerpoint/2010/main" val="23857871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B1C3E6B-2150-4C18-BC72-A9ED90D5F569}"/>
              </a:ext>
            </a:extLst>
          </p:cNvPr>
          <p:cNvPicPr>
            <a:picLocks noChangeAspect="1"/>
          </p:cNvPicPr>
          <p:nvPr/>
        </p:nvPicPr>
        <p:blipFill>
          <a:blip r:embed="rId3"/>
          <a:stretch>
            <a:fillRect/>
          </a:stretch>
        </p:blipFill>
        <p:spPr>
          <a:xfrm>
            <a:off x="0" y="651781"/>
            <a:ext cx="9144000" cy="6203552"/>
          </a:xfrm>
          <a:prstGeom prst="rect">
            <a:avLst/>
          </a:prstGeom>
        </p:spPr>
      </p:pic>
      <p:sp>
        <p:nvSpPr>
          <p:cNvPr id="4"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Section 1: Diagnostic questions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7" name="TextBox 6">
            <a:hlinkClick r:id="rId4"/>
          </p:cNvPr>
          <p:cNvSpPr txBox="1"/>
          <p:nvPr/>
        </p:nvSpPr>
        <p:spPr>
          <a:xfrm>
            <a:off x="457200" y="2839454"/>
            <a:ext cx="8285163" cy="3323987"/>
          </a:xfrm>
          <a:prstGeom prst="rect">
            <a:avLst/>
          </a:prstGeom>
          <a:noFill/>
          <a:ln w="12700">
            <a:solidFill>
              <a:schemeClr val="bg1">
                <a:lumMod val="50000"/>
              </a:schemeClr>
            </a:solidFill>
          </a:ln>
        </p:spPr>
        <p:txBody>
          <a:bodyPr wrap="square" rtlCol="0">
            <a:spAutoFit/>
          </a:bodyPr>
          <a:lstStyle/>
          <a:p>
            <a:pPr algn="ctr">
              <a:spcAft>
                <a:spcPts val="600"/>
              </a:spcAft>
            </a:pPr>
            <a:r>
              <a:rPr lang="en-GB" dirty="0"/>
              <a:t>A zip file containing all the resources for this key concept can be downloaded from </a:t>
            </a:r>
            <a:r>
              <a:rPr lang="en-GB" b="1" dirty="0">
                <a:solidFill>
                  <a:srgbClr val="006580"/>
                </a:solidFill>
              </a:rPr>
              <a:t>www.BestEvidenceScienceTeaching.org</a:t>
            </a:r>
          </a:p>
          <a:p>
            <a:pPr>
              <a:spcAft>
                <a:spcPts val="600"/>
              </a:spcAft>
            </a:pPr>
            <a:endParaRPr lang="en-GB" b="1" dirty="0"/>
          </a:p>
          <a:p>
            <a:pPr>
              <a:spcAft>
                <a:spcPts val="1200"/>
              </a:spcAft>
            </a:pPr>
            <a:r>
              <a:rPr lang="en-GB" dirty="0"/>
              <a:t>The zip file provides:</a:t>
            </a:r>
          </a:p>
          <a:p>
            <a:pPr marL="285750" indent="-285750">
              <a:spcAft>
                <a:spcPts val="1200"/>
              </a:spcAft>
              <a:buFont typeface="Arial" panose="020B0604020202020204" pitchFamily="34" charset="0"/>
              <a:buChar char="•"/>
            </a:pPr>
            <a:r>
              <a:rPr lang="en-GB" b="1" dirty="0"/>
              <a:t>Teacher guidance</a:t>
            </a:r>
            <a:r>
              <a:rPr lang="en-GB" dirty="0"/>
              <a:t> for this key concept, including a summary of the research evidence on relevant preconceptions and misunderstandings.</a:t>
            </a:r>
          </a:p>
          <a:p>
            <a:pPr marL="285750" indent="-285750">
              <a:spcAft>
                <a:spcPts val="1200"/>
              </a:spcAft>
              <a:buFont typeface="Arial" panose="020B0604020202020204" pitchFamily="34" charset="0"/>
              <a:buChar char="•"/>
            </a:pPr>
            <a:r>
              <a:rPr lang="en-GB" dirty="0"/>
              <a:t>A full set of editable and printable </a:t>
            </a:r>
            <a:r>
              <a:rPr lang="en-GB" b="1" dirty="0"/>
              <a:t>student sheets and teacher notes</a:t>
            </a:r>
            <a:r>
              <a:rPr lang="en-GB" dirty="0"/>
              <a:t> for each diagnostic question. The teacher notes include a summary of research evidence, guidance for using the activity, expected answers and suggestions of how to respond to students’ misunderstandings.</a:t>
            </a:r>
          </a:p>
        </p:txBody>
      </p:sp>
      <p:sp>
        <p:nvSpPr>
          <p:cNvPr id="8" name="Text Placeholder 16"/>
          <p:cNvSpPr txBox="1">
            <a:spLocks/>
          </p:cNvSpPr>
          <p:nvPr/>
        </p:nvSpPr>
        <p:spPr>
          <a:xfrm>
            <a:off x="457200" y="863125"/>
            <a:ext cx="8285163" cy="1913941"/>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buFont typeface="Arial" panose="020B0604020202020204" pitchFamily="34" charset="0"/>
              <a:buChar char="•"/>
            </a:pPr>
            <a:r>
              <a:rPr lang="en-GB" sz="1600" dirty="0"/>
              <a:t>Use diagnostic questions to identify quickly where your students are in their conceptual progression, and what preconceptions and misunderstandings they may have. </a:t>
            </a:r>
          </a:p>
          <a:p>
            <a:pPr marL="285750" indent="-285750">
              <a:buFont typeface="Arial" panose="020B0604020202020204" pitchFamily="34" charset="0"/>
              <a:buChar char="•"/>
            </a:pPr>
            <a:r>
              <a:rPr lang="en-GB" sz="1600" dirty="0"/>
              <a:t>Then decide how to best focus and sequence your teaching. </a:t>
            </a:r>
          </a:p>
          <a:p>
            <a:pPr marL="285750" indent="-285750">
              <a:buFont typeface="Arial" panose="020B0604020202020204" pitchFamily="34" charset="0"/>
              <a:buChar char="•"/>
            </a:pPr>
            <a:r>
              <a:rPr lang="en-GB" sz="1600" dirty="0"/>
              <a:t>Use further diagnostic questions and response activities to move student</a:t>
            </a:r>
            <a:r>
              <a:rPr lang="en-GB" sz="1600" dirty="0">
                <a:solidFill>
                  <a:schemeClr val="tx1"/>
                </a:solidFill>
              </a:rPr>
              <a:t>s’</a:t>
            </a:r>
            <a:r>
              <a:rPr lang="en-GB" sz="1600" dirty="0"/>
              <a:t> understanding forwards.</a:t>
            </a:r>
          </a:p>
        </p:txBody>
      </p:sp>
    </p:spTree>
    <p:extLst>
      <p:ext uri="{BB962C8B-B14F-4D97-AF65-F5344CB8AC3E}">
        <p14:creationId xmlns:p14="http://schemas.microsoft.com/office/powerpoint/2010/main" val="22639745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id="{E817857E-4132-47CA-A930-949CEEC944F1}"/>
              </a:ext>
            </a:extLst>
          </p:cNvPr>
          <p:cNvPicPr>
            <a:picLocks noChangeAspect="1"/>
          </p:cNvPicPr>
          <p:nvPr/>
        </p:nvPicPr>
        <p:blipFill>
          <a:blip r:embed="rId3"/>
          <a:stretch>
            <a:fillRect/>
          </a:stretch>
        </p:blipFill>
        <p:spPr>
          <a:xfrm>
            <a:off x="0" y="651781"/>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t>Striking gold</a:t>
            </a:r>
            <a:endParaRPr lang="en-GB" dirty="0"/>
          </a:p>
        </p:txBody>
      </p:sp>
      <p:grpSp>
        <p:nvGrpSpPr>
          <p:cNvPr id="8" name="Group 7"/>
          <p:cNvGrpSpPr/>
          <p:nvPr/>
        </p:nvGrpSpPr>
        <p:grpSpPr>
          <a:xfrm>
            <a:off x="3568973" y="3051064"/>
            <a:ext cx="1970291" cy="1401510"/>
            <a:chOff x="0" y="0"/>
            <a:chExt cx="1428115" cy="973455"/>
          </a:xfrm>
        </p:grpSpPr>
        <p:grpSp>
          <p:nvGrpSpPr>
            <p:cNvPr id="9" name="Group 8"/>
            <p:cNvGrpSpPr>
              <a:grpSpLocks noChangeAspect="1"/>
            </p:cNvGrpSpPr>
            <p:nvPr userDrawn="1"/>
          </p:nvGrpSpPr>
          <p:grpSpPr>
            <a:xfrm>
              <a:off x="200025" y="0"/>
              <a:ext cx="475615" cy="611505"/>
              <a:chOff x="0" y="0"/>
              <a:chExt cx="527901" cy="688156"/>
            </a:xfrm>
          </p:grpSpPr>
          <p:sp>
            <p:nvSpPr>
              <p:cNvPr id="27" name="Freeform 26"/>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8" name="Oval 27"/>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0" name="Group 9"/>
            <p:cNvGrpSpPr>
              <a:grpSpLocks noChangeAspect="1"/>
            </p:cNvGrpSpPr>
            <p:nvPr userDrawn="1"/>
          </p:nvGrpSpPr>
          <p:grpSpPr>
            <a:xfrm>
              <a:off x="0" y="276225"/>
              <a:ext cx="475615" cy="611505"/>
              <a:chOff x="0" y="0"/>
              <a:chExt cx="527901" cy="688156"/>
            </a:xfrm>
          </p:grpSpPr>
          <p:sp>
            <p:nvSpPr>
              <p:cNvPr id="25" name="Freeform 24"/>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6" name="Oval 25"/>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4" name="Group 13"/>
            <p:cNvGrpSpPr>
              <a:grpSpLocks noChangeAspect="1"/>
            </p:cNvGrpSpPr>
            <p:nvPr userDrawn="1"/>
          </p:nvGrpSpPr>
          <p:grpSpPr>
            <a:xfrm>
              <a:off x="638175" y="28575"/>
              <a:ext cx="475615" cy="611505"/>
              <a:chOff x="0" y="0"/>
              <a:chExt cx="527901" cy="688156"/>
            </a:xfrm>
          </p:grpSpPr>
          <p:sp>
            <p:nvSpPr>
              <p:cNvPr id="23" name="Freeform 22"/>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4" name="Oval 23"/>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5" name="Group 14"/>
            <p:cNvGrpSpPr>
              <a:grpSpLocks noChangeAspect="1"/>
            </p:cNvGrpSpPr>
            <p:nvPr userDrawn="1"/>
          </p:nvGrpSpPr>
          <p:grpSpPr>
            <a:xfrm>
              <a:off x="952500" y="361950"/>
              <a:ext cx="475615" cy="611505"/>
              <a:chOff x="0" y="0"/>
              <a:chExt cx="527901" cy="688156"/>
            </a:xfrm>
          </p:grpSpPr>
          <p:sp>
            <p:nvSpPr>
              <p:cNvPr id="21" name="Freeform 20"/>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2" name="Oval 21"/>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7" name="Group 16"/>
            <p:cNvGrpSpPr>
              <a:grpSpLocks noChangeAspect="1"/>
            </p:cNvGrpSpPr>
            <p:nvPr userDrawn="1"/>
          </p:nvGrpSpPr>
          <p:grpSpPr>
            <a:xfrm>
              <a:off x="342900" y="342900"/>
              <a:ext cx="475615" cy="611505"/>
              <a:chOff x="0" y="0"/>
              <a:chExt cx="527901" cy="688156"/>
            </a:xfrm>
          </p:grpSpPr>
          <p:sp>
            <p:nvSpPr>
              <p:cNvPr id="19" name="Freeform 18"/>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0" name="Oval 19"/>
              <p:cNvSpPr/>
              <p:nvPr userDrawn="1"/>
            </p:nvSpPr>
            <p:spPr>
              <a:xfrm>
                <a:off x="70701" y="0"/>
                <a:ext cx="386499" cy="386499"/>
              </a:xfrm>
              <a:prstGeom prst="ellipse">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sp>
        <p:nvSpPr>
          <p:cNvPr id="2" name="Rounded Rectangular Callout 1"/>
          <p:cNvSpPr/>
          <p:nvPr/>
        </p:nvSpPr>
        <p:spPr>
          <a:xfrm>
            <a:off x="623741" y="1906089"/>
            <a:ext cx="2863600" cy="1183700"/>
          </a:xfrm>
          <a:prstGeom prst="wedgeRoundRectCallout">
            <a:avLst>
              <a:gd name="adj1" fmla="val 61123"/>
              <a:gd name="adj2" fmla="val 44418"/>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Josh:</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Alpha particles are smaller than an atom.</a:t>
            </a:r>
          </a:p>
        </p:txBody>
      </p:sp>
      <p:sp>
        <p:nvSpPr>
          <p:cNvPr id="29" name="Rounded Rectangular Callout 28"/>
          <p:cNvSpPr/>
          <p:nvPr/>
        </p:nvSpPr>
        <p:spPr>
          <a:xfrm>
            <a:off x="3211011" y="5027960"/>
            <a:ext cx="5463028" cy="838331"/>
          </a:xfrm>
          <a:prstGeom prst="wedgeRoundRectCallout">
            <a:avLst>
              <a:gd name="adj1" fmla="val -26225"/>
              <a:gd name="adj2" fmla="val -95379"/>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Mohammed: </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diameter of a nucleus is a lot smaller than the diameter of an atom.</a:t>
            </a:r>
          </a:p>
        </p:txBody>
      </p:sp>
      <p:sp>
        <p:nvSpPr>
          <p:cNvPr id="30" name="Rounded Rectangular Callout 29"/>
          <p:cNvSpPr/>
          <p:nvPr/>
        </p:nvSpPr>
        <p:spPr>
          <a:xfrm>
            <a:off x="6342336" y="3022165"/>
            <a:ext cx="2392726" cy="1578634"/>
          </a:xfrm>
          <a:prstGeom prst="wedgeRoundRectCallout">
            <a:avLst>
              <a:gd name="adj1" fmla="val -80152"/>
              <a:gd name="adj2" fmla="val 3513"/>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Libby:</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Most of the mass of an atom is in its nucleus.</a:t>
            </a:r>
          </a:p>
        </p:txBody>
      </p:sp>
      <p:sp>
        <p:nvSpPr>
          <p:cNvPr id="31" name="Rounded Rectangular Callout 30"/>
          <p:cNvSpPr/>
          <p:nvPr/>
        </p:nvSpPr>
        <p:spPr>
          <a:xfrm>
            <a:off x="345870" y="3539837"/>
            <a:ext cx="2519271" cy="1488123"/>
          </a:xfrm>
          <a:prstGeom prst="wedgeRoundRectCallout">
            <a:avLst>
              <a:gd name="adj1" fmla="val 71209"/>
              <a:gd name="adj2" fmla="val -37666"/>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Nicole:</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Pictures of atoms in textbooks are not drawn to scale.</a:t>
            </a:r>
          </a:p>
        </p:txBody>
      </p:sp>
      <p:sp>
        <p:nvSpPr>
          <p:cNvPr id="32" name="Rounded Rectangular Callout 31"/>
          <p:cNvSpPr/>
          <p:nvPr/>
        </p:nvSpPr>
        <p:spPr>
          <a:xfrm>
            <a:off x="3932817" y="1693881"/>
            <a:ext cx="3145795" cy="892698"/>
          </a:xfrm>
          <a:prstGeom prst="wedgeRoundRectCallout">
            <a:avLst>
              <a:gd name="adj1" fmla="val -22175"/>
              <a:gd name="adj2" fmla="val 82798"/>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Keira:</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Most of an atom is empty space.</a:t>
            </a:r>
          </a:p>
        </p:txBody>
      </p:sp>
      <p:sp>
        <p:nvSpPr>
          <p:cNvPr id="33" name="Text Placeholder 3"/>
          <p:cNvSpPr txBox="1">
            <a:spLocks/>
          </p:cNvSpPr>
          <p:nvPr/>
        </p:nvSpPr>
        <p:spPr>
          <a:xfrm>
            <a:off x="354605" y="832586"/>
            <a:ext cx="8361284" cy="892698"/>
          </a:xfrm>
          <a:prstGeom prst="rect">
            <a:avLst/>
          </a:prstGeom>
        </p:spPr>
        <p:txBody>
          <a:bodyPr/>
          <a:lstStyle>
            <a:lvl1pPr marL="0" indent="0" algn="l" defTabSz="914400" rtl="0" eaLnBrk="1" latinLnBrk="0" hangingPunct="1">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mj-lt"/>
              <a:buNone/>
              <a:tabLst/>
              <a:defRPr/>
            </a:pPr>
            <a:r>
              <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Some students are talking about Rutherford’s scattering experiment.</a:t>
            </a:r>
          </a:p>
          <a:p>
            <a:pPr marL="0" marR="0" lvl="0" indent="0" algn="l" defTabSz="914400" rtl="0" eaLnBrk="1" fontAlgn="auto" latinLnBrk="0" hangingPunct="1">
              <a:lnSpc>
                <a:spcPct val="100000"/>
              </a:lnSpc>
              <a:spcBef>
                <a:spcPct val="20000"/>
              </a:spcBef>
              <a:spcAft>
                <a:spcPts val="0"/>
              </a:spcAft>
              <a:buClrTx/>
              <a:buSzTx/>
              <a:buFont typeface="+mj-lt"/>
              <a:buNone/>
              <a:tabLst/>
              <a:defRPr/>
            </a:pPr>
            <a:r>
              <a:rPr lang="en-GB" dirty="0">
                <a:solidFill>
                  <a:srgbClr val="1F497D">
                    <a:lumMod val="50000"/>
                  </a:srgbClr>
                </a:solidFill>
              </a:rPr>
              <a:t>They are thinking about what it tells us about atoms.</a:t>
            </a:r>
            <a:endPar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ct val="20000"/>
              </a:spcBef>
              <a:spcAft>
                <a:spcPts val="0"/>
              </a:spcAft>
              <a:buClrTx/>
              <a:buSzTx/>
              <a:buFont typeface="+mj-lt"/>
              <a:buNone/>
              <a:tabLst/>
              <a:defRPr/>
            </a:pPr>
            <a:endPar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146262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a:extLst>
              <a:ext uri="{FF2B5EF4-FFF2-40B4-BE49-F238E27FC236}">
                <a16:creationId xmlns:a16="http://schemas.microsoft.com/office/drawing/2014/main" id="{920496C3-B242-4598-ADBD-E70A4F56F6E6}"/>
              </a:ext>
            </a:extLst>
          </p:cNvPr>
          <p:cNvPicPr>
            <a:picLocks noChangeAspect="1"/>
          </p:cNvPicPr>
          <p:nvPr/>
        </p:nvPicPr>
        <p:blipFill>
          <a:blip r:embed="rId3"/>
          <a:stretch>
            <a:fillRect/>
          </a:stretch>
        </p:blipFill>
        <p:spPr>
          <a:xfrm>
            <a:off x="0" y="672175"/>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t>Striking gold</a:t>
            </a:r>
            <a:endParaRPr lang="en-GB" dirty="0"/>
          </a:p>
        </p:txBody>
      </p:sp>
      <p:sp>
        <p:nvSpPr>
          <p:cNvPr id="33" name="Text Placeholder 3"/>
          <p:cNvSpPr txBox="1">
            <a:spLocks/>
          </p:cNvSpPr>
          <p:nvPr/>
        </p:nvSpPr>
        <p:spPr>
          <a:xfrm>
            <a:off x="179706" y="832586"/>
            <a:ext cx="8784782" cy="1218690"/>
          </a:xfrm>
          <a:prstGeom prst="rect">
            <a:avLst/>
          </a:prstGeom>
        </p:spPr>
        <p:txBody>
          <a:bodyPr/>
          <a:lstStyle>
            <a:lvl1pPr marL="0" indent="0" algn="l" defTabSz="914400" rtl="0" eaLnBrk="1" latinLnBrk="0" hangingPunct="1">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defRPr/>
            </a:pPr>
            <a:r>
              <a:rPr lang="en-GB" sz="1400" dirty="0">
                <a:solidFill>
                  <a:srgbClr val="1F497D">
                    <a:lumMod val="50000"/>
                  </a:srgbClr>
                </a:solidFill>
              </a:rPr>
              <a:t>Some students are talking about Rutherford’s scattering experiment.</a:t>
            </a:r>
          </a:p>
          <a:p>
            <a:pPr lvl="0">
              <a:defRPr/>
            </a:pPr>
            <a:r>
              <a:rPr lang="en-GB" sz="1400" dirty="0">
                <a:solidFill>
                  <a:srgbClr val="1F497D">
                    <a:lumMod val="50000"/>
                  </a:srgbClr>
                </a:solidFill>
              </a:rPr>
              <a:t>They are thinking about what it tells us about atoms.</a:t>
            </a:r>
          </a:p>
          <a:p>
            <a:pPr marL="0" marR="0" lvl="0" indent="0" algn="l" defTabSz="914400" rtl="0" eaLnBrk="1" fontAlgn="auto" latinLnBrk="0" hangingPunct="1">
              <a:lnSpc>
                <a:spcPct val="100000"/>
              </a:lnSpc>
              <a:spcBef>
                <a:spcPct val="20000"/>
              </a:spcBef>
              <a:spcAft>
                <a:spcPts val="0"/>
              </a:spcAft>
              <a:buClrTx/>
              <a:buSzTx/>
              <a:buFont typeface="+mj-lt"/>
              <a:buNone/>
              <a:tabLst/>
              <a:defRPr/>
            </a:pPr>
            <a:endPar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4" name="TextBox 33"/>
          <p:cNvSpPr txBox="1"/>
          <p:nvPr/>
        </p:nvSpPr>
        <p:spPr>
          <a:xfrm>
            <a:off x="179705" y="4697631"/>
            <a:ext cx="8748828" cy="1465043"/>
          </a:xfrm>
          <a:prstGeom prst="rect">
            <a:avLst/>
          </a:prstGeom>
          <a:solidFill>
            <a:srgbClr val="FAFAEA"/>
          </a:solidFill>
          <a:ln>
            <a:solidFill>
              <a:schemeClr val="tx2">
                <a:lumMod val="50000"/>
              </a:schemeClr>
            </a:solidFill>
          </a:ln>
        </p:spPr>
        <p:txBody>
          <a:bodyPr wrap="square" rtlCol="0">
            <a:noAutofit/>
          </a:bodyPr>
          <a:lstStyle/>
          <a:p>
            <a:pPr>
              <a:spcAft>
                <a:spcPts val="600"/>
              </a:spcAft>
            </a:pPr>
            <a:r>
              <a:rPr lang="en-GB" sz="14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To answer:</a:t>
            </a:r>
          </a:p>
          <a:p>
            <a:pPr marL="342900" indent="-342900">
              <a:buFont typeface="+mj-lt"/>
              <a:buAutoNum type="arabicPeriod"/>
            </a:pP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Who is right about what atoms are like?</a:t>
            </a:r>
          </a:p>
          <a:p>
            <a:pPr marL="800100" lvl="1" indent="-342900">
              <a:spcAft>
                <a:spcPts val="600"/>
              </a:spcAft>
              <a:buFont typeface="Arial" panose="020B0604020202020204" pitchFamily="34" charset="0"/>
              <a:buChar char="•"/>
            </a:pPr>
            <a:r>
              <a:rPr lang="en-GB" sz="1600"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Explain your answer.</a:t>
            </a:r>
          </a:p>
          <a:p>
            <a:pPr marL="342900" indent="-342900">
              <a:buFont typeface="+mj-lt"/>
              <a:buAutoNum type="arabicPeriod"/>
            </a:pP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Who is wrong about what atoms are like?</a:t>
            </a:r>
          </a:p>
          <a:p>
            <a:pPr marL="800100" lvl="1" indent="-342900">
              <a:buFont typeface="Arial" panose="020B0604020202020204" pitchFamily="34" charset="0"/>
              <a:buChar char="•"/>
            </a:pPr>
            <a:r>
              <a:rPr lang="en-GB" sz="1600"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What would you say to help them understand?</a:t>
            </a:r>
          </a:p>
        </p:txBody>
      </p:sp>
      <p:grpSp>
        <p:nvGrpSpPr>
          <p:cNvPr id="3" name="Group 2">
            <a:extLst>
              <a:ext uri="{FF2B5EF4-FFF2-40B4-BE49-F238E27FC236}">
                <a16:creationId xmlns:a16="http://schemas.microsoft.com/office/drawing/2014/main" id="{E6E8C3D8-5C61-4DDB-A951-635790B521CF}"/>
              </a:ext>
            </a:extLst>
          </p:cNvPr>
          <p:cNvGrpSpPr/>
          <p:nvPr/>
        </p:nvGrpSpPr>
        <p:grpSpPr>
          <a:xfrm>
            <a:off x="960609" y="1505915"/>
            <a:ext cx="7222782" cy="3017293"/>
            <a:chOff x="1099142" y="1060688"/>
            <a:chExt cx="7222782" cy="3017293"/>
          </a:xfrm>
        </p:grpSpPr>
        <p:grpSp>
          <p:nvGrpSpPr>
            <p:cNvPr id="8" name="Group 7"/>
            <p:cNvGrpSpPr/>
            <p:nvPr/>
          </p:nvGrpSpPr>
          <p:grpSpPr>
            <a:xfrm>
              <a:off x="3845199" y="2051276"/>
              <a:ext cx="1421700" cy="999912"/>
              <a:chOff x="0" y="0"/>
              <a:chExt cx="1428115" cy="973455"/>
            </a:xfrm>
          </p:grpSpPr>
          <p:grpSp>
            <p:nvGrpSpPr>
              <p:cNvPr id="9" name="Group 8"/>
              <p:cNvGrpSpPr>
                <a:grpSpLocks noChangeAspect="1"/>
              </p:cNvGrpSpPr>
              <p:nvPr userDrawn="1"/>
            </p:nvGrpSpPr>
            <p:grpSpPr>
              <a:xfrm>
                <a:off x="200025" y="0"/>
                <a:ext cx="475615" cy="611505"/>
                <a:chOff x="0" y="0"/>
                <a:chExt cx="527901" cy="688156"/>
              </a:xfrm>
            </p:grpSpPr>
            <p:sp>
              <p:nvSpPr>
                <p:cNvPr id="27" name="Freeform 26"/>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8" name="Oval 27"/>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0" name="Group 9"/>
              <p:cNvGrpSpPr>
                <a:grpSpLocks noChangeAspect="1"/>
              </p:cNvGrpSpPr>
              <p:nvPr userDrawn="1"/>
            </p:nvGrpSpPr>
            <p:grpSpPr>
              <a:xfrm>
                <a:off x="0" y="276225"/>
                <a:ext cx="475615" cy="611505"/>
                <a:chOff x="0" y="0"/>
                <a:chExt cx="527901" cy="688156"/>
              </a:xfrm>
            </p:grpSpPr>
            <p:sp>
              <p:nvSpPr>
                <p:cNvPr id="25" name="Freeform 24"/>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6" name="Oval 25"/>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4" name="Group 13"/>
              <p:cNvGrpSpPr>
                <a:grpSpLocks noChangeAspect="1"/>
              </p:cNvGrpSpPr>
              <p:nvPr userDrawn="1"/>
            </p:nvGrpSpPr>
            <p:grpSpPr>
              <a:xfrm>
                <a:off x="638175" y="28575"/>
                <a:ext cx="475615" cy="611505"/>
                <a:chOff x="0" y="0"/>
                <a:chExt cx="527901" cy="688156"/>
              </a:xfrm>
            </p:grpSpPr>
            <p:sp>
              <p:nvSpPr>
                <p:cNvPr id="23" name="Freeform 22"/>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4" name="Oval 23"/>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5" name="Group 14"/>
              <p:cNvGrpSpPr>
                <a:grpSpLocks noChangeAspect="1"/>
              </p:cNvGrpSpPr>
              <p:nvPr userDrawn="1"/>
            </p:nvGrpSpPr>
            <p:grpSpPr>
              <a:xfrm>
                <a:off x="952500" y="361950"/>
                <a:ext cx="475615" cy="611505"/>
                <a:chOff x="0" y="0"/>
                <a:chExt cx="527901" cy="688156"/>
              </a:xfrm>
            </p:grpSpPr>
            <p:sp>
              <p:nvSpPr>
                <p:cNvPr id="21" name="Freeform 20"/>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2" name="Oval 21"/>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7" name="Group 16"/>
              <p:cNvGrpSpPr>
                <a:grpSpLocks noChangeAspect="1"/>
              </p:cNvGrpSpPr>
              <p:nvPr userDrawn="1"/>
            </p:nvGrpSpPr>
            <p:grpSpPr>
              <a:xfrm>
                <a:off x="342900" y="342900"/>
                <a:ext cx="475615" cy="611505"/>
                <a:chOff x="0" y="0"/>
                <a:chExt cx="527901" cy="688156"/>
              </a:xfrm>
            </p:grpSpPr>
            <p:sp>
              <p:nvSpPr>
                <p:cNvPr id="19" name="Freeform 18"/>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0" name="Oval 19"/>
                <p:cNvSpPr/>
                <p:nvPr userDrawn="1"/>
              </p:nvSpPr>
              <p:spPr>
                <a:xfrm>
                  <a:off x="70701" y="0"/>
                  <a:ext cx="386499" cy="386499"/>
                </a:xfrm>
                <a:prstGeom prst="ellipse">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sp>
          <p:nvSpPr>
            <p:cNvPr id="36" name="Rounded Rectangular Callout 1">
              <a:extLst>
                <a:ext uri="{FF2B5EF4-FFF2-40B4-BE49-F238E27FC236}">
                  <a16:creationId xmlns:a16="http://schemas.microsoft.com/office/drawing/2014/main" id="{5F99E64A-6C5B-4E0C-AAB7-574936E68DC8}"/>
                </a:ext>
              </a:extLst>
            </p:cNvPr>
            <p:cNvSpPr/>
            <p:nvPr/>
          </p:nvSpPr>
          <p:spPr>
            <a:xfrm>
              <a:off x="1195103" y="1315024"/>
              <a:ext cx="2519272" cy="934346"/>
            </a:xfrm>
            <a:prstGeom prst="wedgeRoundRectCallout">
              <a:avLst>
                <a:gd name="adj1" fmla="val 62078"/>
                <a:gd name="adj2" fmla="val 32643"/>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Josh:</a:t>
              </a: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Alpha particles are smaller than an atom.</a:t>
              </a:r>
            </a:p>
          </p:txBody>
        </p:sp>
        <p:sp>
          <p:nvSpPr>
            <p:cNvPr id="37" name="Rounded Rectangular Callout 28">
              <a:extLst>
                <a:ext uri="{FF2B5EF4-FFF2-40B4-BE49-F238E27FC236}">
                  <a16:creationId xmlns:a16="http://schemas.microsoft.com/office/drawing/2014/main" id="{74CE5310-6F3B-4AED-BEB1-D0182516459B}"/>
                </a:ext>
              </a:extLst>
            </p:cNvPr>
            <p:cNvSpPr/>
            <p:nvPr/>
          </p:nvSpPr>
          <p:spPr>
            <a:xfrm>
              <a:off x="3455735" y="3383243"/>
              <a:ext cx="4866189" cy="694738"/>
            </a:xfrm>
            <a:prstGeom prst="wedgeRoundRectCallout">
              <a:avLst>
                <a:gd name="adj1" fmla="val -27790"/>
                <a:gd name="adj2" fmla="val -88981"/>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Mohammed: </a:t>
              </a: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diameter of a nucleus is a lot smaller than the diameter of an atom.</a:t>
              </a:r>
            </a:p>
          </p:txBody>
        </p:sp>
        <p:sp>
          <p:nvSpPr>
            <p:cNvPr id="38" name="Rounded Rectangular Callout 29">
              <a:extLst>
                <a:ext uri="{FF2B5EF4-FFF2-40B4-BE49-F238E27FC236}">
                  <a16:creationId xmlns:a16="http://schemas.microsoft.com/office/drawing/2014/main" id="{F3EAC19F-059F-4A1C-B9FE-8928980A9B27}"/>
                </a:ext>
              </a:extLst>
            </p:cNvPr>
            <p:cNvSpPr/>
            <p:nvPr/>
          </p:nvSpPr>
          <p:spPr>
            <a:xfrm>
              <a:off x="5967371" y="1963847"/>
              <a:ext cx="1988864" cy="1210976"/>
            </a:xfrm>
            <a:prstGeom prst="wedgeRoundRectCallout">
              <a:avLst>
                <a:gd name="adj1" fmla="val -80152"/>
                <a:gd name="adj2" fmla="val 3513"/>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Libby:</a:t>
              </a: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Most of the mass of an atom is in its nucleus.</a:t>
              </a:r>
            </a:p>
          </p:txBody>
        </p:sp>
        <p:sp>
          <p:nvSpPr>
            <p:cNvPr id="39" name="Rounded Rectangular Callout 30">
              <a:extLst>
                <a:ext uri="{FF2B5EF4-FFF2-40B4-BE49-F238E27FC236}">
                  <a16:creationId xmlns:a16="http://schemas.microsoft.com/office/drawing/2014/main" id="{7E578D1D-A1E8-493D-8DCE-8FEC7CC21CCB}"/>
                </a:ext>
              </a:extLst>
            </p:cNvPr>
            <p:cNvSpPr/>
            <p:nvPr/>
          </p:nvSpPr>
          <p:spPr>
            <a:xfrm>
              <a:off x="1099142" y="2485713"/>
              <a:ext cx="2156030" cy="1210975"/>
            </a:xfrm>
            <a:prstGeom prst="wedgeRoundRectCallout">
              <a:avLst>
                <a:gd name="adj1" fmla="val 71767"/>
                <a:gd name="adj2" fmla="val -41640"/>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Nicole:</a:t>
              </a: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Pictures of atoms in textbooks are not drawn to scale.</a:t>
              </a:r>
            </a:p>
          </p:txBody>
        </p:sp>
        <p:sp>
          <p:nvSpPr>
            <p:cNvPr id="40" name="Rounded Rectangular Callout 31">
              <a:extLst>
                <a:ext uri="{FF2B5EF4-FFF2-40B4-BE49-F238E27FC236}">
                  <a16:creationId xmlns:a16="http://schemas.microsoft.com/office/drawing/2014/main" id="{F345AAD0-9774-43A4-BA5C-FA33C5DBF083}"/>
                </a:ext>
              </a:extLst>
            </p:cNvPr>
            <p:cNvSpPr/>
            <p:nvPr/>
          </p:nvSpPr>
          <p:spPr>
            <a:xfrm>
              <a:off x="3942245" y="1060688"/>
              <a:ext cx="2823583" cy="694739"/>
            </a:xfrm>
            <a:prstGeom prst="wedgeRoundRectCallout">
              <a:avLst>
                <a:gd name="adj1" fmla="val -22175"/>
                <a:gd name="adj2" fmla="val 82798"/>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Keira:</a:t>
              </a: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Most of an atom is empty space.</a:t>
              </a:r>
            </a:p>
          </p:txBody>
        </p:sp>
      </p:grpSp>
      <p:sp>
        <p:nvSpPr>
          <p:cNvPr id="29" name="Rounded Rectangle 18">
            <a:hlinkClick r:id="rId4" action="ppaction://hlinksldjump"/>
            <a:extLst>
              <a:ext uri="{FF2B5EF4-FFF2-40B4-BE49-F238E27FC236}">
                <a16:creationId xmlns:a16="http://schemas.microsoft.com/office/drawing/2014/main" id="{6ED83BE4-4BAE-4142-BCEC-BD69B92C3818}"/>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3881740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0" y="654448"/>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Holding it together</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6"/>
            <a:ext cx="8025063" cy="2349306"/>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 carbon atom is made of protons, neutrons and electrons.</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It has six of each.</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Protons have a positive charge.</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Neutrons </a:t>
            </a:r>
            <a:r>
              <a:rPr lang="en-US" dirty="0"/>
              <a:t>have no charge.</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Electrons </a:t>
            </a:r>
            <a:r>
              <a:rPr lang="en-US" dirty="0"/>
              <a:t>have a negative charge.</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79" name="Group 78">
            <a:extLst>
              <a:ext uri="{FF2B5EF4-FFF2-40B4-BE49-F238E27FC236}">
                <a16:creationId xmlns:a16="http://schemas.microsoft.com/office/drawing/2014/main" id="{39745FB3-CCF5-4813-8499-30260376B783}"/>
              </a:ext>
            </a:extLst>
          </p:cNvPr>
          <p:cNvGrpSpPr/>
          <p:nvPr/>
        </p:nvGrpSpPr>
        <p:grpSpPr>
          <a:xfrm>
            <a:off x="4498849" y="1434775"/>
            <a:ext cx="4187951" cy="4741570"/>
            <a:chOff x="4498849" y="1434775"/>
            <a:chExt cx="4187951" cy="4741570"/>
          </a:xfrm>
        </p:grpSpPr>
        <p:grpSp>
          <p:nvGrpSpPr>
            <p:cNvPr id="55" name="Group 54">
              <a:extLst>
                <a:ext uri="{FF2B5EF4-FFF2-40B4-BE49-F238E27FC236}">
                  <a16:creationId xmlns:a16="http://schemas.microsoft.com/office/drawing/2014/main" id="{50E59B6A-3BFF-4A61-ACF8-C144D8BC421A}"/>
                </a:ext>
              </a:extLst>
            </p:cNvPr>
            <p:cNvGrpSpPr/>
            <p:nvPr/>
          </p:nvGrpSpPr>
          <p:grpSpPr>
            <a:xfrm>
              <a:off x="4498849" y="1434775"/>
              <a:ext cx="4187951" cy="4741570"/>
              <a:chOff x="4572000" y="1476034"/>
              <a:chExt cx="4187951" cy="4741570"/>
            </a:xfrm>
          </p:grpSpPr>
          <p:grpSp>
            <p:nvGrpSpPr>
              <p:cNvPr id="6" name="Group 5">
                <a:extLst>
                  <a:ext uri="{FF2B5EF4-FFF2-40B4-BE49-F238E27FC236}">
                    <a16:creationId xmlns:a16="http://schemas.microsoft.com/office/drawing/2014/main" id="{B7D17D7E-0F92-4637-9E55-4D2E062127B6}"/>
                  </a:ext>
                </a:extLst>
              </p:cNvPr>
              <p:cNvGrpSpPr/>
              <p:nvPr/>
            </p:nvGrpSpPr>
            <p:grpSpPr>
              <a:xfrm>
                <a:off x="4572000" y="1476034"/>
                <a:ext cx="4187951" cy="4339069"/>
                <a:chOff x="4776536" y="863126"/>
                <a:chExt cx="4187951" cy="4339069"/>
              </a:xfrm>
            </p:grpSpPr>
            <p:grpSp>
              <p:nvGrpSpPr>
                <p:cNvPr id="7" name="Group 6">
                  <a:extLst>
                    <a:ext uri="{FF2B5EF4-FFF2-40B4-BE49-F238E27FC236}">
                      <a16:creationId xmlns:a16="http://schemas.microsoft.com/office/drawing/2014/main" id="{95E7B772-922C-4A05-910F-8B6045E9D754}"/>
                    </a:ext>
                  </a:extLst>
                </p:cNvPr>
                <p:cNvGrpSpPr/>
                <p:nvPr/>
              </p:nvGrpSpPr>
              <p:grpSpPr>
                <a:xfrm>
                  <a:off x="4776536" y="863126"/>
                  <a:ext cx="4187951" cy="4339069"/>
                  <a:chOff x="4776536" y="863126"/>
                  <a:chExt cx="4187951" cy="4339069"/>
                </a:xfrm>
              </p:grpSpPr>
              <p:sp>
                <p:nvSpPr>
                  <p:cNvPr id="10" name="Rectangle 9">
                    <a:extLst>
                      <a:ext uri="{FF2B5EF4-FFF2-40B4-BE49-F238E27FC236}">
                        <a16:creationId xmlns:a16="http://schemas.microsoft.com/office/drawing/2014/main" id="{87EF94CC-56A8-4A94-9AEF-8B48C56024C1}"/>
                      </a:ext>
                    </a:extLst>
                  </p:cNvPr>
                  <p:cNvSpPr/>
                  <p:nvPr/>
                </p:nvSpPr>
                <p:spPr>
                  <a:xfrm>
                    <a:off x="4776536" y="863126"/>
                    <a:ext cx="4187951" cy="4339069"/>
                  </a:xfrm>
                  <a:prstGeom prst="rect">
                    <a:avLst/>
                  </a:prstGeom>
                  <a:solidFill>
                    <a:schemeClr val="accent1">
                      <a:lumMod val="20000"/>
                      <a:lumOff val="80000"/>
                    </a:schemeClr>
                  </a:solidFill>
                  <a:ln w="952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 name="Group 10">
                    <a:extLst>
                      <a:ext uri="{FF2B5EF4-FFF2-40B4-BE49-F238E27FC236}">
                        <a16:creationId xmlns:a16="http://schemas.microsoft.com/office/drawing/2014/main" id="{8ABDDAB9-3FA1-4853-A5EF-D605C83BEAE8}"/>
                      </a:ext>
                    </a:extLst>
                  </p:cNvPr>
                  <p:cNvGrpSpPr/>
                  <p:nvPr/>
                </p:nvGrpSpPr>
                <p:grpSpPr>
                  <a:xfrm>
                    <a:off x="5024565" y="1001963"/>
                    <a:ext cx="3532459" cy="3960000"/>
                    <a:chOff x="2546060" y="2493879"/>
                    <a:chExt cx="3532459" cy="3960000"/>
                  </a:xfrm>
                </p:grpSpPr>
                <p:pic>
                  <p:nvPicPr>
                    <p:cNvPr id="13" name="Picture 12">
                      <a:extLst>
                        <a:ext uri="{FF2B5EF4-FFF2-40B4-BE49-F238E27FC236}">
                          <a16:creationId xmlns:a16="http://schemas.microsoft.com/office/drawing/2014/main" id="{676E8BF1-B8BA-4354-BF59-FBF92DAA2BD0}"/>
                        </a:ext>
                      </a:extLst>
                    </p:cNvPr>
                    <p:cNvPicPr>
                      <a:picLocks noChangeAspect="1"/>
                    </p:cNvPicPr>
                    <p:nvPr/>
                  </p:nvPicPr>
                  <p:blipFill>
                    <a:blip r:embed="rId4"/>
                    <a:stretch>
                      <a:fillRect/>
                    </a:stretch>
                  </p:blipFill>
                  <p:spPr>
                    <a:xfrm>
                      <a:off x="4446358" y="3761250"/>
                      <a:ext cx="89670" cy="89670"/>
                    </a:xfrm>
                    <a:prstGeom prst="rect">
                      <a:avLst/>
                    </a:prstGeom>
                  </p:spPr>
                </p:pic>
                <p:pic>
                  <p:nvPicPr>
                    <p:cNvPr id="14" name="Picture 13">
                      <a:extLst>
                        <a:ext uri="{FF2B5EF4-FFF2-40B4-BE49-F238E27FC236}">
                          <a16:creationId xmlns:a16="http://schemas.microsoft.com/office/drawing/2014/main" id="{FB0105AB-0BC3-40CA-B2F1-A12D41F43316}"/>
                        </a:ext>
                      </a:extLst>
                    </p:cNvPr>
                    <p:cNvPicPr>
                      <a:picLocks noChangeAspect="1"/>
                    </p:cNvPicPr>
                    <p:nvPr/>
                  </p:nvPicPr>
                  <p:blipFill>
                    <a:blip r:embed="rId4"/>
                    <a:stretch>
                      <a:fillRect/>
                    </a:stretch>
                  </p:blipFill>
                  <p:spPr>
                    <a:xfrm>
                      <a:off x="3945547" y="5069367"/>
                      <a:ext cx="89670" cy="89670"/>
                    </a:xfrm>
                    <a:prstGeom prst="rect">
                      <a:avLst/>
                    </a:prstGeom>
                  </p:spPr>
                </p:pic>
                <p:pic>
                  <p:nvPicPr>
                    <p:cNvPr id="15" name="Picture 14">
                      <a:extLst>
                        <a:ext uri="{FF2B5EF4-FFF2-40B4-BE49-F238E27FC236}">
                          <a16:creationId xmlns:a16="http://schemas.microsoft.com/office/drawing/2014/main" id="{22540D44-2053-4ED0-A629-D13FA9EE17AB}"/>
                        </a:ext>
                      </a:extLst>
                    </p:cNvPr>
                    <p:cNvPicPr>
                      <a:picLocks noChangeAspect="1"/>
                    </p:cNvPicPr>
                    <p:nvPr/>
                  </p:nvPicPr>
                  <p:blipFill>
                    <a:blip r:embed="rId4"/>
                    <a:stretch>
                      <a:fillRect/>
                    </a:stretch>
                  </p:blipFill>
                  <p:spPr>
                    <a:xfrm>
                      <a:off x="5988849" y="3478268"/>
                      <a:ext cx="89670" cy="89670"/>
                    </a:xfrm>
                    <a:prstGeom prst="rect">
                      <a:avLst/>
                    </a:prstGeom>
                  </p:spPr>
                </p:pic>
                <p:pic>
                  <p:nvPicPr>
                    <p:cNvPr id="16" name="Picture 15">
                      <a:extLst>
                        <a:ext uri="{FF2B5EF4-FFF2-40B4-BE49-F238E27FC236}">
                          <a16:creationId xmlns:a16="http://schemas.microsoft.com/office/drawing/2014/main" id="{A4C857EF-05B3-49E6-A501-5D7E4C9816D4}"/>
                        </a:ext>
                      </a:extLst>
                    </p:cNvPr>
                    <p:cNvPicPr>
                      <a:picLocks noChangeAspect="1"/>
                    </p:cNvPicPr>
                    <p:nvPr/>
                  </p:nvPicPr>
                  <p:blipFill>
                    <a:blip r:embed="rId4"/>
                    <a:stretch>
                      <a:fillRect/>
                    </a:stretch>
                  </p:blipFill>
                  <p:spPr>
                    <a:xfrm>
                      <a:off x="2546060" y="3567938"/>
                      <a:ext cx="89670" cy="89670"/>
                    </a:xfrm>
                    <a:prstGeom prst="rect">
                      <a:avLst/>
                    </a:prstGeom>
                  </p:spPr>
                </p:pic>
                <p:pic>
                  <p:nvPicPr>
                    <p:cNvPr id="19" name="Picture 18">
                      <a:extLst>
                        <a:ext uri="{FF2B5EF4-FFF2-40B4-BE49-F238E27FC236}">
                          <a16:creationId xmlns:a16="http://schemas.microsoft.com/office/drawing/2014/main" id="{3DE72CE6-D5F4-4200-AEEB-1D0D84560FAB}"/>
                        </a:ext>
                      </a:extLst>
                    </p:cNvPr>
                    <p:cNvPicPr>
                      <a:picLocks noChangeAspect="1"/>
                    </p:cNvPicPr>
                    <p:nvPr/>
                  </p:nvPicPr>
                  <p:blipFill>
                    <a:blip r:embed="rId4"/>
                    <a:stretch>
                      <a:fillRect/>
                    </a:stretch>
                  </p:blipFill>
                  <p:spPr>
                    <a:xfrm>
                      <a:off x="4371207" y="2493879"/>
                      <a:ext cx="89670" cy="89670"/>
                    </a:xfrm>
                    <a:prstGeom prst="rect">
                      <a:avLst/>
                    </a:prstGeom>
                  </p:spPr>
                </p:pic>
                <p:pic>
                  <p:nvPicPr>
                    <p:cNvPr id="20" name="Picture 19">
                      <a:extLst>
                        <a:ext uri="{FF2B5EF4-FFF2-40B4-BE49-F238E27FC236}">
                          <a16:creationId xmlns:a16="http://schemas.microsoft.com/office/drawing/2014/main" id="{C4DBF35A-5B4A-4AC7-87E8-28E1ABE32DE9}"/>
                        </a:ext>
                      </a:extLst>
                    </p:cNvPr>
                    <p:cNvPicPr>
                      <a:picLocks noChangeAspect="1"/>
                    </p:cNvPicPr>
                    <p:nvPr/>
                  </p:nvPicPr>
                  <p:blipFill>
                    <a:blip r:embed="rId4"/>
                    <a:stretch>
                      <a:fillRect/>
                    </a:stretch>
                  </p:blipFill>
                  <p:spPr>
                    <a:xfrm>
                      <a:off x="4203870" y="6364209"/>
                      <a:ext cx="89670" cy="89670"/>
                    </a:xfrm>
                    <a:prstGeom prst="rect">
                      <a:avLst/>
                    </a:prstGeom>
                  </p:spPr>
                </p:pic>
              </p:grpSp>
            </p:grpSp>
            <p:sp>
              <p:nvSpPr>
                <p:cNvPr id="8" name="TextBox 7">
                  <a:extLst>
                    <a:ext uri="{FF2B5EF4-FFF2-40B4-BE49-F238E27FC236}">
                      <a16:creationId xmlns:a16="http://schemas.microsoft.com/office/drawing/2014/main" id="{C470A058-625E-4B3D-9637-E9A3DABBAB02}"/>
                    </a:ext>
                  </a:extLst>
                </p:cNvPr>
                <p:cNvSpPr txBox="1"/>
                <p:nvPr/>
              </p:nvSpPr>
              <p:spPr>
                <a:xfrm>
                  <a:off x="7260054" y="2778407"/>
                  <a:ext cx="1492876" cy="646331"/>
                </a:xfrm>
                <a:prstGeom prst="rect">
                  <a:avLst/>
                </a:prstGeom>
                <a:noFill/>
              </p:spPr>
              <p:txBody>
                <a:bodyPr wrap="square" rtlCol="0">
                  <a:spAutoFit/>
                </a:bodyPr>
                <a:lstStyle/>
                <a:p>
                  <a:r>
                    <a:rPr lang="en-GB" sz="1200" dirty="0">
                      <a:latin typeface="Verdana" panose="020B0604030504040204" pitchFamily="34" charset="0"/>
                      <a:ea typeface="Verdana" panose="020B0604030504040204" pitchFamily="34" charset="0"/>
                    </a:rPr>
                    <a:t>Nucleus, made of protons and neutrons.</a:t>
                  </a:r>
                </a:p>
              </p:txBody>
            </p:sp>
            <p:sp>
              <p:nvSpPr>
                <p:cNvPr id="9" name="TextBox 8">
                  <a:extLst>
                    <a:ext uri="{FF2B5EF4-FFF2-40B4-BE49-F238E27FC236}">
                      <a16:creationId xmlns:a16="http://schemas.microsoft.com/office/drawing/2014/main" id="{01484F0B-485B-4CCB-9D78-B783A5C60788}"/>
                    </a:ext>
                  </a:extLst>
                </p:cNvPr>
                <p:cNvSpPr txBox="1"/>
                <p:nvPr/>
              </p:nvSpPr>
              <p:spPr>
                <a:xfrm>
                  <a:off x="5465602" y="4471865"/>
                  <a:ext cx="1048120" cy="276999"/>
                </a:xfrm>
                <a:prstGeom prst="rect">
                  <a:avLst/>
                </a:prstGeom>
                <a:noFill/>
              </p:spPr>
              <p:txBody>
                <a:bodyPr wrap="square" rtlCol="0">
                  <a:spAutoFit/>
                </a:bodyPr>
                <a:lstStyle/>
                <a:p>
                  <a:pPr algn="ctr"/>
                  <a:r>
                    <a:rPr lang="en-GB" sz="1200" dirty="0">
                      <a:latin typeface="Verdana" panose="020B0604030504040204" pitchFamily="34" charset="0"/>
                      <a:ea typeface="Verdana" panose="020B0604030504040204" pitchFamily="34" charset="0"/>
                    </a:rPr>
                    <a:t>Electrons</a:t>
                  </a:r>
                </a:p>
              </p:txBody>
            </p:sp>
          </p:grpSp>
          <p:sp>
            <p:nvSpPr>
              <p:cNvPr id="54" name="TextBox 53">
                <a:extLst>
                  <a:ext uri="{FF2B5EF4-FFF2-40B4-BE49-F238E27FC236}">
                    <a16:creationId xmlns:a16="http://schemas.microsoft.com/office/drawing/2014/main" id="{56C3111D-2AD2-4918-9DB3-8A84358CB230}"/>
                  </a:ext>
                </a:extLst>
              </p:cNvPr>
              <p:cNvSpPr txBox="1"/>
              <p:nvPr/>
            </p:nvSpPr>
            <p:spPr>
              <a:xfrm>
                <a:off x="5338890" y="5909827"/>
                <a:ext cx="2612572" cy="307777"/>
              </a:xfrm>
              <a:prstGeom prst="rect">
                <a:avLst/>
              </a:prstGeom>
              <a:noFill/>
            </p:spPr>
            <p:txBody>
              <a:bodyPr wrap="square" rtlCol="0">
                <a:spAutoFit/>
              </a:bodyPr>
              <a:lstStyle/>
              <a:p>
                <a:pPr algn="ctr"/>
                <a:r>
                  <a:rPr lang="en-GB" sz="1400" i="1" dirty="0">
                    <a:latin typeface="Verdana" panose="020B0604030504040204" pitchFamily="34" charset="0"/>
                    <a:ea typeface="Verdana" panose="020B0604030504040204" pitchFamily="34" charset="0"/>
                  </a:rPr>
                  <a:t>Model of a carbon atom</a:t>
                </a:r>
              </a:p>
            </p:txBody>
          </p:sp>
        </p:grpSp>
        <p:pic>
          <p:nvPicPr>
            <p:cNvPr id="78" name="Picture 77">
              <a:extLst>
                <a:ext uri="{FF2B5EF4-FFF2-40B4-BE49-F238E27FC236}">
                  <a16:creationId xmlns:a16="http://schemas.microsoft.com/office/drawing/2014/main" id="{AD14F062-763F-4B36-B8B7-E5BD0A0A8EC9}"/>
                </a:ext>
              </a:extLst>
            </p:cNvPr>
            <p:cNvPicPr>
              <a:picLocks noChangeAspect="1"/>
            </p:cNvPicPr>
            <p:nvPr/>
          </p:nvPicPr>
          <p:blipFill>
            <a:blip r:embed="rId5"/>
            <a:stretch>
              <a:fillRect/>
            </a:stretch>
          </p:blipFill>
          <p:spPr>
            <a:xfrm>
              <a:off x="6153353" y="3164242"/>
              <a:ext cx="878941" cy="1000838"/>
            </a:xfrm>
            <a:prstGeom prst="rect">
              <a:avLst/>
            </a:prstGeom>
          </p:spPr>
        </p:pic>
      </p:grpSp>
    </p:spTree>
    <p:extLst>
      <p:ext uri="{BB962C8B-B14F-4D97-AF65-F5344CB8AC3E}">
        <p14:creationId xmlns:p14="http://schemas.microsoft.com/office/powerpoint/2010/main" val="24934685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007F1E2-81DE-4C4A-97C0-C572EC67695B}"/>
              </a:ext>
            </a:extLst>
          </p:cNvPr>
          <p:cNvPicPr>
            <a:picLocks noChangeAspect="1"/>
          </p:cNvPicPr>
          <p:nvPr/>
        </p:nvPicPr>
        <p:blipFill>
          <a:blip r:embed="rId3"/>
          <a:stretch>
            <a:fillRect/>
          </a:stretch>
        </p:blipFill>
        <p:spPr>
          <a:xfrm>
            <a:off x="0" y="651781"/>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t>Holding it together</a:t>
            </a:r>
            <a:endParaRPr lang="en-GB" dirty="0"/>
          </a:p>
        </p:txBody>
      </p:sp>
      <p:sp>
        <p:nvSpPr>
          <p:cNvPr id="3" name="TextBox 2"/>
          <p:cNvSpPr txBox="1"/>
          <p:nvPr/>
        </p:nvSpPr>
        <p:spPr>
          <a:xfrm>
            <a:off x="215660" y="905774"/>
            <a:ext cx="8748828" cy="767752"/>
          </a:xfrm>
          <a:prstGeom prst="rect">
            <a:avLst/>
          </a:prstGeom>
          <a:noFill/>
        </p:spPr>
        <p:txBody>
          <a:bodyPr wrap="square" rtlCol="0">
            <a:noAutofit/>
          </a:bodyPr>
          <a:lstStyle/>
          <a:p>
            <a:pPr>
              <a:spcAft>
                <a:spcPts val="1200"/>
              </a:spcAft>
            </a:pPr>
            <a:r>
              <a:rPr lang="en-GB" sz="1600"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Fill in the gaps to describe the forces inside the nucleus of an atom.</a:t>
            </a:r>
          </a:p>
          <a:p>
            <a:pPr>
              <a:spcAft>
                <a:spcPts val="1200"/>
              </a:spcAft>
            </a:pPr>
            <a:r>
              <a:rPr lang="en-GB" sz="1600"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You should only use the words </a:t>
            </a:r>
            <a:r>
              <a:rPr lang="en-GB" sz="1600" b="1"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electrostatic</a:t>
            </a:r>
            <a:r>
              <a:rPr lang="en-GB" sz="1600"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and </a:t>
            </a:r>
            <a:r>
              <a:rPr lang="en-GB" sz="1600" b="1"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strong nuclear</a:t>
            </a:r>
            <a:r>
              <a:rPr lang="en-GB" sz="1600"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t>
            </a:r>
          </a:p>
        </p:txBody>
      </p:sp>
      <p:sp>
        <p:nvSpPr>
          <p:cNvPr id="33" name="TextBox 32"/>
          <p:cNvSpPr txBox="1"/>
          <p:nvPr/>
        </p:nvSpPr>
        <p:spPr>
          <a:xfrm>
            <a:off x="179705" y="1821520"/>
            <a:ext cx="8748828" cy="4285983"/>
          </a:xfrm>
          <a:prstGeom prst="rect">
            <a:avLst/>
          </a:prstGeom>
          <a:solidFill>
            <a:srgbClr val="FAFAEA"/>
          </a:solidFill>
          <a:ln>
            <a:solidFill>
              <a:schemeClr val="tx2">
                <a:lumMod val="50000"/>
              </a:schemeClr>
            </a:solidFill>
          </a:ln>
        </p:spPr>
        <p:txBody>
          <a:bodyPr wrap="square" rtlCol="0">
            <a:noAutofit/>
          </a:bodyPr>
          <a:lstStyle/>
          <a:p>
            <a:pPr>
              <a:lnSpc>
                <a:spcPct val="114000"/>
              </a:lnSpc>
              <a:spcAft>
                <a:spcPts val="1200"/>
              </a:spcAft>
            </a:pPr>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nucleus of a carbon atom</a:t>
            </a:r>
          </a:p>
          <a:p>
            <a:pPr>
              <a:lnSpc>
                <a:spcPct val="114000"/>
              </a:lnSpc>
              <a:spcAft>
                <a:spcPts val="1800"/>
              </a:spcAft>
            </a:pPr>
            <a:r>
              <a:rPr lang="en-GB" dirty="0">
                <a:latin typeface="Verdana" panose="020B0604030504040204" pitchFamily="34" charset="0"/>
                <a:ea typeface="Verdana" panose="020B0604030504040204" pitchFamily="34" charset="0"/>
              </a:rPr>
              <a:t>The nucleus of a carbon atom contains 6 protons and 6 neutrons.</a:t>
            </a:r>
          </a:p>
          <a:p>
            <a:pPr>
              <a:lnSpc>
                <a:spcPct val="114000"/>
              </a:lnSpc>
              <a:spcAft>
                <a:spcPts val="600"/>
              </a:spcAft>
            </a:pPr>
            <a:r>
              <a:rPr lang="en-GB" dirty="0">
                <a:latin typeface="Verdana" panose="020B0604030504040204" pitchFamily="34" charset="0"/>
                <a:ea typeface="Verdana" panose="020B0604030504040204" pitchFamily="34" charset="0"/>
              </a:rPr>
              <a:t>Protons repel each other with the _______________ force.</a:t>
            </a:r>
          </a:p>
          <a:p>
            <a:pPr>
              <a:lnSpc>
                <a:spcPct val="114000"/>
              </a:lnSpc>
              <a:spcAft>
                <a:spcPts val="1800"/>
              </a:spcAft>
            </a:pPr>
            <a:r>
              <a:rPr lang="en-GB" dirty="0">
                <a:latin typeface="Verdana" panose="020B0604030504040204" pitchFamily="34" charset="0"/>
                <a:ea typeface="Verdana" panose="020B0604030504040204" pitchFamily="34" charset="0"/>
              </a:rPr>
              <a:t>Protons attract each other with the _______________ force.</a:t>
            </a:r>
          </a:p>
          <a:p>
            <a:pPr>
              <a:lnSpc>
                <a:spcPct val="114000"/>
              </a:lnSpc>
              <a:spcAft>
                <a:spcPts val="600"/>
              </a:spcAft>
            </a:pPr>
            <a:r>
              <a:rPr lang="en-GB" dirty="0">
                <a:latin typeface="Verdana" panose="020B0604030504040204" pitchFamily="34" charset="0"/>
                <a:ea typeface="Verdana" panose="020B0604030504040204" pitchFamily="34" charset="0"/>
              </a:rPr>
              <a:t>Protons attract neutrons with the _______________ force. </a:t>
            </a:r>
          </a:p>
          <a:p>
            <a:pPr>
              <a:lnSpc>
                <a:spcPct val="114000"/>
              </a:lnSpc>
              <a:spcAft>
                <a:spcPts val="1800"/>
              </a:spcAft>
            </a:pPr>
            <a:r>
              <a:rPr lang="en-GB" dirty="0">
                <a:latin typeface="Verdana" panose="020B0604030504040204" pitchFamily="34" charset="0"/>
                <a:ea typeface="Verdana" panose="020B0604030504040204" pitchFamily="34" charset="0"/>
              </a:rPr>
              <a:t>Neutrons attract each other with the _______________ force.</a:t>
            </a:r>
          </a:p>
          <a:p>
            <a:pPr>
              <a:lnSpc>
                <a:spcPct val="114000"/>
              </a:lnSpc>
              <a:spcAft>
                <a:spcPts val="900"/>
              </a:spcAft>
            </a:pPr>
            <a:r>
              <a:rPr lang="en-GB" dirty="0">
                <a:latin typeface="Verdana" panose="020B0604030504040204" pitchFamily="34" charset="0"/>
                <a:ea typeface="Verdana" panose="020B0604030504040204" pitchFamily="34" charset="0"/>
              </a:rPr>
              <a:t>In the carbon nucleus, the _______________ force holding the protons together is stronger than the _______________ force pushing them apart.</a:t>
            </a:r>
          </a:p>
          <a:p>
            <a:pPr>
              <a:spcAft>
                <a:spcPts val="1200"/>
              </a:spcAft>
            </a:pP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Picture 1">
            <a:extLst>
              <a:ext uri="{FF2B5EF4-FFF2-40B4-BE49-F238E27FC236}">
                <a16:creationId xmlns:a16="http://schemas.microsoft.com/office/drawing/2014/main" id="{E6DF2BCF-B2EC-43AF-8F38-13427F531310}"/>
              </a:ext>
            </a:extLst>
          </p:cNvPr>
          <p:cNvPicPr>
            <a:picLocks noChangeAspect="1"/>
          </p:cNvPicPr>
          <p:nvPr/>
        </p:nvPicPr>
        <p:blipFill>
          <a:blip r:embed="rId4"/>
          <a:stretch>
            <a:fillRect/>
          </a:stretch>
        </p:blipFill>
        <p:spPr>
          <a:xfrm>
            <a:off x="7428663" y="779048"/>
            <a:ext cx="1296477" cy="1343519"/>
          </a:xfrm>
          <a:prstGeom prst="rect">
            <a:avLst/>
          </a:prstGeom>
          <a:ln>
            <a:solidFill>
              <a:schemeClr val="accent1">
                <a:lumMod val="50000"/>
              </a:schemeClr>
            </a:solidFill>
          </a:ln>
        </p:spPr>
      </p:pic>
    </p:spTree>
    <p:extLst>
      <p:ext uri="{BB962C8B-B14F-4D97-AF65-F5344CB8AC3E}">
        <p14:creationId xmlns:p14="http://schemas.microsoft.com/office/powerpoint/2010/main" val="12874441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007F1E2-81DE-4C4A-97C0-C572EC67695B}"/>
              </a:ext>
            </a:extLst>
          </p:cNvPr>
          <p:cNvPicPr>
            <a:picLocks noChangeAspect="1"/>
          </p:cNvPicPr>
          <p:nvPr/>
        </p:nvPicPr>
        <p:blipFill>
          <a:blip r:embed="rId3"/>
          <a:stretch>
            <a:fillRect/>
          </a:stretch>
        </p:blipFill>
        <p:spPr>
          <a:xfrm>
            <a:off x="0" y="651781"/>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t>Holding it together</a:t>
            </a:r>
            <a:endParaRPr lang="en-GB" dirty="0"/>
          </a:p>
        </p:txBody>
      </p:sp>
      <p:sp>
        <p:nvSpPr>
          <p:cNvPr id="3" name="TextBox 2"/>
          <p:cNvSpPr txBox="1"/>
          <p:nvPr/>
        </p:nvSpPr>
        <p:spPr>
          <a:xfrm>
            <a:off x="215660" y="905774"/>
            <a:ext cx="8748828" cy="767752"/>
          </a:xfrm>
          <a:prstGeom prst="rect">
            <a:avLst/>
          </a:prstGeom>
          <a:noFill/>
        </p:spPr>
        <p:txBody>
          <a:bodyPr wrap="square" rtlCol="0">
            <a:noAutofit/>
          </a:bodyPr>
          <a:lstStyle/>
          <a:p>
            <a:pPr>
              <a:spcAft>
                <a:spcPts val="1200"/>
              </a:spcAft>
            </a:pPr>
            <a:r>
              <a:rPr lang="en-GB" sz="1600"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Fill in the gaps to describe the forces inside the nucleus of an atom.</a:t>
            </a:r>
          </a:p>
          <a:p>
            <a:pPr>
              <a:spcAft>
                <a:spcPts val="1200"/>
              </a:spcAft>
            </a:pPr>
            <a:r>
              <a:rPr lang="en-GB" sz="1600" b="1"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Answers:</a:t>
            </a:r>
          </a:p>
        </p:txBody>
      </p:sp>
      <p:sp>
        <p:nvSpPr>
          <p:cNvPr id="33" name="TextBox 32"/>
          <p:cNvSpPr txBox="1"/>
          <p:nvPr/>
        </p:nvSpPr>
        <p:spPr>
          <a:xfrm>
            <a:off x="179705" y="1821520"/>
            <a:ext cx="8748828" cy="4285983"/>
          </a:xfrm>
          <a:prstGeom prst="rect">
            <a:avLst/>
          </a:prstGeom>
          <a:solidFill>
            <a:srgbClr val="FAFAEA"/>
          </a:solidFill>
          <a:ln>
            <a:solidFill>
              <a:schemeClr val="tx2">
                <a:lumMod val="50000"/>
              </a:schemeClr>
            </a:solidFill>
          </a:ln>
        </p:spPr>
        <p:txBody>
          <a:bodyPr wrap="square" rtlCol="0">
            <a:noAutofit/>
          </a:bodyPr>
          <a:lstStyle/>
          <a:p>
            <a:pPr>
              <a:lnSpc>
                <a:spcPct val="114000"/>
              </a:lnSpc>
              <a:spcAft>
                <a:spcPts val="1200"/>
              </a:spcAft>
            </a:pPr>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nucleus of a carbon atom</a:t>
            </a:r>
          </a:p>
          <a:p>
            <a:pPr>
              <a:lnSpc>
                <a:spcPct val="114000"/>
              </a:lnSpc>
              <a:spcAft>
                <a:spcPts val="1800"/>
              </a:spcAft>
            </a:pPr>
            <a:r>
              <a:rPr lang="en-GB" dirty="0">
                <a:latin typeface="Verdana" panose="020B0604030504040204" pitchFamily="34" charset="0"/>
                <a:ea typeface="Verdana" panose="020B0604030504040204" pitchFamily="34" charset="0"/>
              </a:rPr>
              <a:t>The nucleus of a carbon atom contains 6 protons and 6 neutrons.</a:t>
            </a:r>
          </a:p>
          <a:p>
            <a:pPr>
              <a:lnSpc>
                <a:spcPct val="114000"/>
              </a:lnSpc>
              <a:spcAft>
                <a:spcPts val="600"/>
              </a:spcAft>
            </a:pPr>
            <a:r>
              <a:rPr lang="en-GB" dirty="0">
                <a:latin typeface="Verdana" panose="020B0604030504040204" pitchFamily="34" charset="0"/>
                <a:ea typeface="Verdana" panose="020B0604030504040204" pitchFamily="34" charset="0"/>
              </a:rPr>
              <a:t>Protons repel each other with the _______________ force.</a:t>
            </a:r>
          </a:p>
          <a:p>
            <a:pPr>
              <a:lnSpc>
                <a:spcPct val="114000"/>
              </a:lnSpc>
              <a:spcAft>
                <a:spcPts val="1800"/>
              </a:spcAft>
            </a:pPr>
            <a:r>
              <a:rPr lang="en-GB" dirty="0">
                <a:latin typeface="Verdana" panose="020B0604030504040204" pitchFamily="34" charset="0"/>
                <a:ea typeface="Verdana" panose="020B0604030504040204" pitchFamily="34" charset="0"/>
              </a:rPr>
              <a:t>Protons attract each other with the _______________ force.</a:t>
            </a:r>
          </a:p>
          <a:p>
            <a:pPr>
              <a:lnSpc>
                <a:spcPct val="114000"/>
              </a:lnSpc>
              <a:spcAft>
                <a:spcPts val="600"/>
              </a:spcAft>
            </a:pPr>
            <a:r>
              <a:rPr lang="en-GB" dirty="0">
                <a:latin typeface="Verdana" panose="020B0604030504040204" pitchFamily="34" charset="0"/>
                <a:ea typeface="Verdana" panose="020B0604030504040204" pitchFamily="34" charset="0"/>
              </a:rPr>
              <a:t>Protons attract neutrons with the _______________ force. </a:t>
            </a:r>
          </a:p>
          <a:p>
            <a:pPr>
              <a:lnSpc>
                <a:spcPct val="114000"/>
              </a:lnSpc>
              <a:spcAft>
                <a:spcPts val="1800"/>
              </a:spcAft>
            </a:pPr>
            <a:r>
              <a:rPr lang="en-GB" dirty="0">
                <a:latin typeface="Verdana" panose="020B0604030504040204" pitchFamily="34" charset="0"/>
                <a:ea typeface="Verdana" panose="020B0604030504040204" pitchFamily="34" charset="0"/>
              </a:rPr>
              <a:t>Neutrons attract each other with the _______________ force.</a:t>
            </a:r>
          </a:p>
          <a:p>
            <a:pPr>
              <a:lnSpc>
                <a:spcPct val="114000"/>
              </a:lnSpc>
              <a:spcAft>
                <a:spcPts val="900"/>
              </a:spcAft>
            </a:pPr>
            <a:r>
              <a:rPr lang="en-GB" dirty="0">
                <a:latin typeface="Verdana" panose="020B0604030504040204" pitchFamily="34" charset="0"/>
                <a:ea typeface="Verdana" panose="020B0604030504040204" pitchFamily="34" charset="0"/>
              </a:rPr>
              <a:t>In the carbon nucleus, the _______________ force holding the protons together is stronger than the _______________ force pushing them apart.</a:t>
            </a:r>
          </a:p>
          <a:p>
            <a:pPr>
              <a:spcAft>
                <a:spcPts val="1200"/>
              </a:spcAft>
            </a:pP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7" name="TextBox 6">
            <a:extLst>
              <a:ext uri="{FF2B5EF4-FFF2-40B4-BE49-F238E27FC236}">
                <a16:creationId xmlns:a16="http://schemas.microsoft.com/office/drawing/2014/main" id="{F9894E38-8365-4241-A02A-835F56C042F3}"/>
              </a:ext>
            </a:extLst>
          </p:cNvPr>
          <p:cNvSpPr txBox="1"/>
          <p:nvPr/>
        </p:nvSpPr>
        <p:spPr>
          <a:xfrm>
            <a:off x="4210051" y="2809886"/>
            <a:ext cx="2185987" cy="369332"/>
          </a:xfrm>
          <a:prstGeom prst="rect">
            <a:avLst/>
          </a:prstGeom>
          <a:noFill/>
        </p:spPr>
        <p:txBody>
          <a:bodyPr wrap="square" rtlCol="0">
            <a:spAutoFit/>
          </a:bodyPr>
          <a:lstStyle/>
          <a:p>
            <a:pPr algn="ctr"/>
            <a:r>
              <a:rPr lang="en-GB" b="1" dirty="0">
                <a:solidFill>
                  <a:srgbClr val="C00000"/>
                </a:solidFill>
                <a:latin typeface="Verdana" panose="020B0604030504040204" pitchFamily="34" charset="0"/>
                <a:ea typeface="Verdana" panose="020B0604030504040204" pitchFamily="34" charset="0"/>
              </a:rPr>
              <a:t>electrostatic</a:t>
            </a:r>
          </a:p>
        </p:txBody>
      </p:sp>
      <p:sp>
        <p:nvSpPr>
          <p:cNvPr id="8" name="TextBox 7">
            <a:extLst>
              <a:ext uri="{FF2B5EF4-FFF2-40B4-BE49-F238E27FC236}">
                <a16:creationId xmlns:a16="http://schemas.microsoft.com/office/drawing/2014/main" id="{BA601C96-B1FD-4FDC-9E3F-F2C19DE3A73B}"/>
              </a:ext>
            </a:extLst>
          </p:cNvPr>
          <p:cNvSpPr txBox="1"/>
          <p:nvPr/>
        </p:nvSpPr>
        <p:spPr>
          <a:xfrm>
            <a:off x="4371975" y="3179218"/>
            <a:ext cx="2185987" cy="369332"/>
          </a:xfrm>
          <a:prstGeom prst="rect">
            <a:avLst/>
          </a:prstGeom>
          <a:noFill/>
        </p:spPr>
        <p:txBody>
          <a:bodyPr wrap="square" rtlCol="0">
            <a:spAutoFit/>
          </a:bodyPr>
          <a:lstStyle/>
          <a:p>
            <a:pPr algn="ctr"/>
            <a:r>
              <a:rPr lang="en-GB" b="1" dirty="0">
                <a:solidFill>
                  <a:srgbClr val="C00000"/>
                </a:solidFill>
                <a:latin typeface="Verdana" panose="020B0604030504040204" pitchFamily="34" charset="0"/>
                <a:ea typeface="Verdana" panose="020B0604030504040204" pitchFamily="34" charset="0"/>
              </a:rPr>
              <a:t>strong nuclear</a:t>
            </a:r>
          </a:p>
        </p:txBody>
      </p:sp>
      <p:sp>
        <p:nvSpPr>
          <p:cNvPr id="9" name="TextBox 8">
            <a:extLst>
              <a:ext uri="{FF2B5EF4-FFF2-40B4-BE49-F238E27FC236}">
                <a16:creationId xmlns:a16="http://schemas.microsoft.com/office/drawing/2014/main" id="{BDBA2576-5231-45EE-A084-7C3D466DADCA}"/>
              </a:ext>
            </a:extLst>
          </p:cNvPr>
          <p:cNvSpPr txBox="1"/>
          <p:nvPr/>
        </p:nvSpPr>
        <p:spPr>
          <a:xfrm>
            <a:off x="4158282" y="3738009"/>
            <a:ext cx="2185987" cy="369332"/>
          </a:xfrm>
          <a:prstGeom prst="rect">
            <a:avLst/>
          </a:prstGeom>
          <a:noFill/>
        </p:spPr>
        <p:txBody>
          <a:bodyPr wrap="square" rtlCol="0">
            <a:spAutoFit/>
          </a:bodyPr>
          <a:lstStyle/>
          <a:p>
            <a:pPr algn="ctr"/>
            <a:r>
              <a:rPr lang="en-GB" b="1" dirty="0">
                <a:solidFill>
                  <a:srgbClr val="C00000"/>
                </a:solidFill>
                <a:latin typeface="Verdana" panose="020B0604030504040204" pitchFamily="34" charset="0"/>
                <a:ea typeface="Verdana" panose="020B0604030504040204" pitchFamily="34" charset="0"/>
              </a:rPr>
              <a:t>strong nuclear</a:t>
            </a:r>
          </a:p>
        </p:txBody>
      </p:sp>
      <p:sp>
        <p:nvSpPr>
          <p:cNvPr id="10" name="TextBox 9">
            <a:extLst>
              <a:ext uri="{FF2B5EF4-FFF2-40B4-BE49-F238E27FC236}">
                <a16:creationId xmlns:a16="http://schemas.microsoft.com/office/drawing/2014/main" id="{B80DF458-A2CB-4D25-AB0C-03CC9F167FA0}"/>
              </a:ext>
            </a:extLst>
          </p:cNvPr>
          <p:cNvSpPr txBox="1"/>
          <p:nvPr/>
        </p:nvSpPr>
        <p:spPr>
          <a:xfrm>
            <a:off x="4571999" y="4129208"/>
            <a:ext cx="2185987" cy="369332"/>
          </a:xfrm>
          <a:prstGeom prst="rect">
            <a:avLst/>
          </a:prstGeom>
          <a:noFill/>
        </p:spPr>
        <p:txBody>
          <a:bodyPr wrap="square" rtlCol="0">
            <a:spAutoFit/>
          </a:bodyPr>
          <a:lstStyle/>
          <a:p>
            <a:pPr algn="ctr"/>
            <a:r>
              <a:rPr lang="en-GB" b="1" dirty="0">
                <a:solidFill>
                  <a:srgbClr val="C00000"/>
                </a:solidFill>
                <a:latin typeface="Verdana" panose="020B0604030504040204" pitchFamily="34" charset="0"/>
                <a:ea typeface="Verdana" panose="020B0604030504040204" pitchFamily="34" charset="0"/>
              </a:rPr>
              <a:t>strong nuclear</a:t>
            </a:r>
          </a:p>
        </p:txBody>
      </p:sp>
      <p:sp>
        <p:nvSpPr>
          <p:cNvPr id="12" name="TextBox 11">
            <a:extLst>
              <a:ext uri="{FF2B5EF4-FFF2-40B4-BE49-F238E27FC236}">
                <a16:creationId xmlns:a16="http://schemas.microsoft.com/office/drawing/2014/main" id="{F18B3756-9DD1-4BE4-B316-EEE66168ACD4}"/>
              </a:ext>
            </a:extLst>
          </p:cNvPr>
          <p:cNvSpPr txBox="1"/>
          <p:nvPr/>
        </p:nvSpPr>
        <p:spPr>
          <a:xfrm>
            <a:off x="3400425" y="4665936"/>
            <a:ext cx="2185988" cy="369332"/>
          </a:xfrm>
          <a:prstGeom prst="rect">
            <a:avLst/>
          </a:prstGeom>
          <a:noFill/>
        </p:spPr>
        <p:txBody>
          <a:bodyPr wrap="square" rtlCol="0">
            <a:spAutoFit/>
          </a:bodyPr>
          <a:lstStyle/>
          <a:p>
            <a:pPr algn="ctr"/>
            <a:r>
              <a:rPr lang="en-GB" b="1" dirty="0">
                <a:solidFill>
                  <a:srgbClr val="C00000"/>
                </a:solidFill>
                <a:latin typeface="Verdana" panose="020B0604030504040204" pitchFamily="34" charset="0"/>
                <a:ea typeface="Verdana" panose="020B0604030504040204" pitchFamily="34" charset="0"/>
              </a:rPr>
              <a:t>strong nuclear</a:t>
            </a:r>
          </a:p>
        </p:txBody>
      </p:sp>
      <p:sp>
        <p:nvSpPr>
          <p:cNvPr id="13" name="TextBox 12">
            <a:extLst>
              <a:ext uri="{FF2B5EF4-FFF2-40B4-BE49-F238E27FC236}">
                <a16:creationId xmlns:a16="http://schemas.microsoft.com/office/drawing/2014/main" id="{3E6A56B8-9223-4088-A11E-BF0C0801DC21}"/>
              </a:ext>
            </a:extLst>
          </p:cNvPr>
          <p:cNvSpPr txBox="1"/>
          <p:nvPr/>
        </p:nvSpPr>
        <p:spPr>
          <a:xfrm>
            <a:off x="3686749" y="4998596"/>
            <a:ext cx="2185988" cy="369332"/>
          </a:xfrm>
          <a:prstGeom prst="rect">
            <a:avLst/>
          </a:prstGeom>
          <a:noFill/>
        </p:spPr>
        <p:txBody>
          <a:bodyPr wrap="square" rtlCol="0">
            <a:spAutoFit/>
          </a:bodyPr>
          <a:lstStyle/>
          <a:p>
            <a:pPr algn="ctr"/>
            <a:r>
              <a:rPr lang="en-GB" b="1" dirty="0">
                <a:solidFill>
                  <a:srgbClr val="C00000"/>
                </a:solidFill>
                <a:latin typeface="Verdana" panose="020B0604030504040204" pitchFamily="34" charset="0"/>
                <a:ea typeface="Verdana" panose="020B0604030504040204" pitchFamily="34" charset="0"/>
              </a:rPr>
              <a:t>electrostatic</a:t>
            </a:r>
          </a:p>
        </p:txBody>
      </p:sp>
      <p:pic>
        <p:nvPicPr>
          <p:cNvPr id="14" name="Picture 13">
            <a:extLst>
              <a:ext uri="{FF2B5EF4-FFF2-40B4-BE49-F238E27FC236}">
                <a16:creationId xmlns:a16="http://schemas.microsoft.com/office/drawing/2014/main" id="{CB389CE7-FA2D-43A8-BBB8-86D97D65AA42}"/>
              </a:ext>
            </a:extLst>
          </p:cNvPr>
          <p:cNvPicPr>
            <a:picLocks noChangeAspect="1"/>
          </p:cNvPicPr>
          <p:nvPr/>
        </p:nvPicPr>
        <p:blipFill>
          <a:blip r:embed="rId4"/>
          <a:stretch>
            <a:fillRect/>
          </a:stretch>
        </p:blipFill>
        <p:spPr>
          <a:xfrm>
            <a:off x="7428663" y="779048"/>
            <a:ext cx="1296477" cy="1343519"/>
          </a:xfrm>
          <a:prstGeom prst="rect">
            <a:avLst/>
          </a:prstGeom>
          <a:ln>
            <a:solidFill>
              <a:schemeClr val="accent1">
                <a:lumMod val="50000"/>
              </a:schemeClr>
            </a:solidFill>
          </a:ln>
        </p:spPr>
      </p:pic>
      <p:sp>
        <p:nvSpPr>
          <p:cNvPr id="15" name="Rounded Rectangle 18">
            <a:hlinkClick r:id="rId5" action="ppaction://hlinksldjump"/>
            <a:extLst>
              <a:ext uri="{FF2B5EF4-FFF2-40B4-BE49-F238E27FC236}">
                <a16:creationId xmlns:a16="http://schemas.microsoft.com/office/drawing/2014/main" id="{745E13B6-A5FD-4B76-BA8E-66DFC408391A}"/>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2298627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2"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3"/>
          <a:stretch>
            <a:fillRect/>
          </a:stretch>
        </p:blipFill>
        <p:spPr>
          <a:xfrm>
            <a:off x="0"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Accounting for atoms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7"/>
            <a:ext cx="8285163" cy="49758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defRPr/>
            </a:pPr>
            <a:r>
              <a:rPr lang="en-US" dirty="0"/>
              <a:t>The structure of an atom can be described using just two numbers.</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4" name="Group 3">
            <a:extLst>
              <a:ext uri="{FF2B5EF4-FFF2-40B4-BE49-F238E27FC236}">
                <a16:creationId xmlns:a16="http://schemas.microsoft.com/office/drawing/2014/main" id="{FEC055A8-DB9E-4177-8F42-3CDF2D7D3770}"/>
              </a:ext>
            </a:extLst>
          </p:cNvPr>
          <p:cNvGrpSpPr/>
          <p:nvPr/>
        </p:nvGrpSpPr>
        <p:grpSpPr>
          <a:xfrm>
            <a:off x="615958" y="1696665"/>
            <a:ext cx="7634401" cy="3464670"/>
            <a:chOff x="615958" y="1696665"/>
            <a:chExt cx="7634401" cy="3464670"/>
          </a:xfrm>
        </p:grpSpPr>
        <p:grpSp>
          <p:nvGrpSpPr>
            <p:cNvPr id="9" name="Group 8">
              <a:extLst>
                <a:ext uri="{FF2B5EF4-FFF2-40B4-BE49-F238E27FC236}">
                  <a16:creationId xmlns:a16="http://schemas.microsoft.com/office/drawing/2014/main" id="{E3A929B6-11B3-4DA6-ACBC-15A9C6DBFF4E}"/>
                </a:ext>
              </a:extLst>
            </p:cNvPr>
            <p:cNvGrpSpPr/>
            <p:nvPr/>
          </p:nvGrpSpPr>
          <p:grpSpPr>
            <a:xfrm>
              <a:off x="615958" y="2097030"/>
              <a:ext cx="4336721" cy="2244739"/>
              <a:chOff x="1269198" y="2475496"/>
              <a:chExt cx="4336721" cy="2244739"/>
            </a:xfrm>
          </p:grpSpPr>
          <p:grpSp>
            <p:nvGrpSpPr>
              <p:cNvPr id="3" name="Group 2">
                <a:extLst>
                  <a:ext uri="{FF2B5EF4-FFF2-40B4-BE49-F238E27FC236}">
                    <a16:creationId xmlns:a16="http://schemas.microsoft.com/office/drawing/2014/main" id="{4A88C8B1-E73F-428B-91CB-43286A60EE29}"/>
                  </a:ext>
                </a:extLst>
              </p:cNvPr>
              <p:cNvGrpSpPr/>
              <p:nvPr/>
            </p:nvGrpSpPr>
            <p:grpSpPr>
              <a:xfrm>
                <a:off x="3587991" y="2475496"/>
                <a:ext cx="2017928" cy="2197421"/>
                <a:chOff x="2305799" y="2568667"/>
                <a:chExt cx="2017928" cy="2197421"/>
              </a:xfrm>
            </p:grpSpPr>
            <p:sp>
              <p:nvSpPr>
                <p:cNvPr id="2" name="TextBox 1">
                  <a:extLst>
                    <a:ext uri="{FF2B5EF4-FFF2-40B4-BE49-F238E27FC236}">
                      <a16:creationId xmlns:a16="http://schemas.microsoft.com/office/drawing/2014/main" id="{F3BC37CB-D91E-43EE-AD9C-BE25EA361AEC}"/>
                    </a:ext>
                  </a:extLst>
                </p:cNvPr>
                <p:cNvSpPr txBox="1"/>
                <p:nvPr/>
              </p:nvSpPr>
              <p:spPr>
                <a:xfrm>
                  <a:off x="2953708" y="2661001"/>
                  <a:ext cx="1370019" cy="1938992"/>
                </a:xfrm>
                <a:prstGeom prst="rect">
                  <a:avLst/>
                </a:prstGeom>
                <a:noFill/>
              </p:spPr>
              <p:txBody>
                <a:bodyPr wrap="square" rtlCol="0">
                  <a:spAutoFit/>
                </a:bodyPr>
                <a:lstStyle/>
                <a:p>
                  <a:pPr algn="ctr"/>
                  <a:r>
                    <a:rPr lang="en-GB" sz="12000" b="1" dirty="0">
                      <a:latin typeface="Arial Narrow" panose="020B0606020202030204" pitchFamily="34" charset="0"/>
                    </a:rPr>
                    <a:t>C</a:t>
                  </a:r>
                </a:p>
              </p:txBody>
            </p:sp>
            <p:sp>
              <p:nvSpPr>
                <p:cNvPr id="6" name="TextBox 5">
                  <a:extLst>
                    <a:ext uri="{FF2B5EF4-FFF2-40B4-BE49-F238E27FC236}">
                      <a16:creationId xmlns:a16="http://schemas.microsoft.com/office/drawing/2014/main" id="{9F951D33-7237-4B79-94D0-8D7817D40F61}"/>
                    </a:ext>
                  </a:extLst>
                </p:cNvPr>
                <p:cNvSpPr txBox="1"/>
                <p:nvPr/>
              </p:nvSpPr>
              <p:spPr>
                <a:xfrm>
                  <a:off x="2305799" y="2568667"/>
                  <a:ext cx="959915" cy="1015663"/>
                </a:xfrm>
                <a:prstGeom prst="rect">
                  <a:avLst/>
                </a:prstGeom>
                <a:noFill/>
              </p:spPr>
              <p:txBody>
                <a:bodyPr wrap="square" rtlCol="0">
                  <a:spAutoFit/>
                </a:bodyPr>
                <a:lstStyle/>
                <a:p>
                  <a:pPr algn="ctr"/>
                  <a:r>
                    <a:rPr lang="en-GB" sz="6000" b="1" dirty="0">
                      <a:latin typeface="Arial Narrow" panose="020B0606020202030204" pitchFamily="34" charset="0"/>
                    </a:rPr>
                    <a:t>14</a:t>
                  </a:r>
                </a:p>
              </p:txBody>
            </p:sp>
            <p:sp>
              <p:nvSpPr>
                <p:cNvPr id="7" name="TextBox 6">
                  <a:extLst>
                    <a:ext uri="{FF2B5EF4-FFF2-40B4-BE49-F238E27FC236}">
                      <a16:creationId xmlns:a16="http://schemas.microsoft.com/office/drawing/2014/main" id="{7E6D833E-C86C-48A3-A0EF-288A8B378160}"/>
                    </a:ext>
                  </a:extLst>
                </p:cNvPr>
                <p:cNvSpPr txBox="1"/>
                <p:nvPr/>
              </p:nvSpPr>
              <p:spPr>
                <a:xfrm>
                  <a:off x="2305799" y="3750425"/>
                  <a:ext cx="959915" cy="1015663"/>
                </a:xfrm>
                <a:prstGeom prst="rect">
                  <a:avLst/>
                </a:prstGeom>
                <a:noFill/>
              </p:spPr>
              <p:txBody>
                <a:bodyPr wrap="square" rtlCol="0">
                  <a:spAutoFit/>
                </a:bodyPr>
                <a:lstStyle/>
                <a:p>
                  <a:pPr algn="ctr"/>
                  <a:r>
                    <a:rPr lang="en-GB" sz="6000" b="1" dirty="0">
                      <a:latin typeface="Arial Narrow" panose="020B0606020202030204" pitchFamily="34" charset="0"/>
                    </a:rPr>
                    <a:t>6</a:t>
                  </a:r>
                </a:p>
              </p:txBody>
            </p:sp>
          </p:grpSp>
          <p:sp>
            <p:nvSpPr>
              <p:cNvPr id="18" name="Callout: Line 17">
                <a:extLst>
                  <a:ext uri="{FF2B5EF4-FFF2-40B4-BE49-F238E27FC236}">
                    <a16:creationId xmlns:a16="http://schemas.microsoft.com/office/drawing/2014/main" id="{9BD10334-FE77-45D7-A16C-5DE385F23812}"/>
                  </a:ext>
                </a:extLst>
              </p:cNvPr>
              <p:cNvSpPr/>
              <p:nvPr/>
            </p:nvSpPr>
            <p:spPr>
              <a:xfrm>
                <a:off x="1269198" y="2475496"/>
                <a:ext cx="1969669" cy="816163"/>
              </a:xfrm>
              <a:prstGeom prst="borderCallout1">
                <a:avLst>
                  <a:gd name="adj1" fmla="val 49644"/>
                  <a:gd name="adj2" fmla="val 100147"/>
                  <a:gd name="adj3" fmla="val 56419"/>
                  <a:gd name="adj4" fmla="val 12530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222A35"/>
                    </a:solidFill>
                    <a:latin typeface="Verdana" panose="020B0604030504040204" pitchFamily="34" charset="0"/>
                    <a:ea typeface="Verdana" panose="020B0604030504040204" pitchFamily="34" charset="0"/>
                  </a:rPr>
                  <a:t>Mass number</a:t>
                </a:r>
              </a:p>
            </p:txBody>
          </p:sp>
          <p:sp>
            <p:nvSpPr>
              <p:cNvPr id="19" name="Callout: Line 18">
                <a:extLst>
                  <a:ext uri="{FF2B5EF4-FFF2-40B4-BE49-F238E27FC236}">
                    <a16:creationId xmlns:a16="http://schemas.microsoft.com/office/drawing/2014/main" id="{40E052EA-6B03-4F64-961B-684780542081}"/>
                  </a:ext>
                </a:extLst>
              </p:cNvPr>
              <p:cNvSpPr/>
              <p:nvPr/>
            </p:nvSpPr>
            <p:spPr>
              <a:xfrm>
                <a:off x="1269198" y="3904072"/>
                <a:ext cx="1969669" cy="816163"/>
              </a:xfrm>
              <a:prstGeom prst="borderCallout1">
                <a:avLst>
                  <a:gd name="adj1" fmla="val 51118"/>
                  <a:gd name="adj2" fmla="val 99957"/>
                  <a:gd name="adj3" fmla="val 42839"/>
                  <a:gd name="adj4" fmla="val 133435"/>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222A35"/>
                    </a:solidFill>
                    <a:latin typeface="Verdana" panose="020B0604030504040204" pitchFamily="34" charset="0"/>
                    <a:ea typeface="Verdana" panose="020B0604030504040204" pitchFamily="34" charset="0"/>
                  </a:rPr>
                  <a:t>Atomic number</a:t>
                </a:r>
              </a:p>
            </p:txBody>
          </p:sp>
        </p:grpSp>
        <p:grpSp>
          <p:nvGrpSpPr>
            <p:cNvPr id="87" name="Group 86">
              <a:extLst>
                <a:ext uri="{FF2B5EF4-FFF2-40B4-BE49-F238E27FC236}">
                  <a16:creationId xmlns:a16="http://schemas.microsoft.com/office/drawing/2014/main" id="{491DC272-023D-4210-85D0-64BD6AF13A07}"/>
                </a:ext>
              </a:extLst>
            </p:cNvPr>
            <p:cNvGrpSpPr/>
            <p:nvPr/>
          </p:nvGrpSpPr>
          <p:grpSpPr>
            <a:xfrm>
              <a:off x="5391286" y="1696665"/>
              <a:ext cx="2859073" cy="3464670"/>
              <a:chOff x="5769302" y="1786268"/>
              <a:chExt cx="2859073" cy="3464670"/>
            </a:xfrm>
          </p:grpSpPr>
          <p:grpSp>
            <p:nvGrpSpPr>
              <p:cNvPr id="84" name="Group 83">
                <a:extLst>
                  <a:ext uri="{FF2B5EF4-FFF2-40B4-BE49-F238E27FC236}">
                    <a16:creationId xmlns:a16="http://schemas.microsoft.com/office/drawing/2014/main" id="{D5F3D69D-7337-4597-8673-462B9065D500}"/>
                  </a:ext>
                </a:extLst>
              </p:cNvPr>
              <p:cNvGrpSpPr/>
              <p:nvPr/>
            </p:nvGrpSpPr>
            <p:grpSpPr>
              <a:xfrm>
                <a:off x="5769302" y="1786268"/>
                <a:ext cx="2859073" cy="2835943"/>
                <a:chOff x="5560251" y="1493133"/>
                <a:chExt cx="3384000" cy="3384000"/>
              </a:xfrm>
            </p:grpSpPr>
            <p:sp>
              <p:nvSpPr>
                <p:cNvPr id="83" name="Rectangle 82">
                  <a:extLst>
                    <a:ext uri="{FF2B5EF4-FFF2-40B4-BE49-F238E27FC236}">
                      <a16:creationId xmlns:a16="http://schemas.microsoft.com/office/drawing/2014/main" id="{7D75EED0-6084-4F2B-9982-B0078A19F9E4}"/>
                    </a:ext>
                  </a:extLst>
                </p:cNvPr>
                <p:cNvSpPr/>
                <p:nvPr/>
              </p:nvSpPr>
              <p:spPr>
                <a:xfrm>
                  <a:off x="5560251" y="1493133"/>
                  <a:ext cx="3384000" cy="3384000"/>
                </a:xfrm>
                <a:prstGeom prst="rect">
                  <a:avLst/>
                </a:prstGeom>
                <a:solidFill>
                  <a:schemeClr val="accent1">
                    <a:lumMod val="20000"/>
                    <a:lumOff val="8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2" name="Picture 81">
                  <a:extLst>
                    <a:ext uri="{FF2B5EF4-FFF2-40B4-BE49-F238E27FC236}">
                      <a16:creationId xmlns:a16="http://schemas.microsoft.com/office/drawing/2014/main" id="{467EDD27-522B-4B94-9F58-575CC3F40914}"/>
                    </a:ext>
                  </a:extLst>
                </p:cNvPr>
                <p:cNvPicPr>
                  <a:picLocks noChangeAspect="1"/>
                </p:cNvPicPr>
                <p:nvPr/>
              </p:nvPicPr>
              <p:blipFill>
                <a:blip r:embed="rId4"/>
                <a:stretch>
                  <a:fillRect/>
                </a:stretch>
              </p:blipFill>
              <p:spPr>
                <a:xfrm>
                  <a:off x="6037988" y="1970870"/>
                  <a:ext cx="2428527" cy="2428527"/>
                </a:xfrm>
                <a:prstGeom prst="rect">
                  <a:avLst/>
                </a:prstGeom>
                <a:solidFill>
                  <a:schemeClr val="accent1">
                    <a:lumMod val="20000"/>
                    <a:lumOff val="80000"/>
                  </a:schemeClr>
                </a:solidFill>
                <a:ln w="6350">
                  <a:noFill/>
                </a:ln>
              </p:spPr>
            </p:pic>
          </p:grpSp>
          <p:sp>
            <p:nvSpPr>
              <p:cNvPr id="86" name="TextBox 85">
                <a:extLst>
                  <a:ext uri="{FF2B5EF4-FFF2-40B4-BE49-F238E27FC236}">
                    <a16:creationId xmlns:a16="http://schemas.microsoft.com/office/drawing/2014/main" id="{E9C927D1-28C3-4141-A02D-0E18734FC197}"/>
                  </a:ext>
                </a:extLst>
              </p:cNvPr>
              <p:cNvSpPr txBox="1"/>
              <p:nvPr/>
            </p:nvSpPr>
            <p:spPr>
              <a:xfrm>
                <a:off x="5769302" y="4681551"/>
                <a:ext cx="2859073" cy="569387"/>
              </a:xfrm>
              <a:prstGeom prst="rect">
                <a:avLst/>
              </a:prstGeom>
              <a:noFill/>
            </p:spPr>
            <p:txBody>
              <a:bodyPr wrap="square" rtlCol="0">
                <a:spAutoFit/>
              </a:bodyPr>
              <a:lstStyle/>
              <a:p>
                <a:pPr algn="ctr">
                  <a:spcAft>
                    <a:spcPts val="600"/>
                  </a:spcAft>
                </a:pPr>
                <a:r>
                  <a:rPr lang="en-GB" sz="1400" dirty="0">
                    <a:latin typeface="Verdana" panose="020B0604030504040204" pitchFamily="34" charset="0"/>
                    <a:ea typeface="Verdana" panose="020B0604030504040204" pitchFamily="34" charset="0"/>
                  </a:rPr>
                  <a:t>Model of a carbon-14 atom</a:t>
                </a:r>
              </a:p>
              <a:p>
                <a:pPr algn="ctr"/>
                <a:r>
                  <a:rPr lang="en-GB" sz="1200" i="1" dirty="0">
                    <a:latin typeface="Verdana" panose="020B0604030504040204" pitchFamily="34" charset="0"/>
                    <a:ea typeface="Verdana" panose="020B0604030504040204" pitchFamily="34" charset="0"/>
                  </a:rPr>
                  <a:t>6 protons, 8 neutrons, 6 electrons</a:t>
                </a:r>
              </a:p>
            </p:txBody>
          </p:sp>
        </p:grpSp>
      </p:grpSp>
    </p:spTree>
    <p:extLst>
      <p:ext uri="{BB962C8B-B14F-4D97-AF65-F5344CB8AC3E}">
        <p14:creationId xmlns:p14="http://schemas.microsoft.com/office/powerpoint/2010/main" val="35590138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3"/>
          <a:stretch>
            <a:fillRect/>
          </a:stretch>
        </p:blipFill>
        <p:spPr>
          <a:xfrm>
            <a:off x="0" y="600899"/>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Accounting for atoms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7"/>
            <a:ext cx="8285163" cy="49758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defRPr/>
            </a:pPr>
            <a:r>
              <a:rPr lang="en-US" dirty="0"/>
              <a:t>How many protons, neutrons and electrons are in these atoms? </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9" name="Group 8">
            <a:extLst>
              <a:ext uri="{FF2B5EF4-FFF2-40B4-BE49-F238E27FC236}">
                <a16:creationId xmlns:a16="http://schemas.microsoft.com/office/drawing/2014/main" id="{DF4B89D0-DFDD-40E0-A058-4F635F6A39E9}"/>
              </a:ext>
            </a:extLst>
          </p:cNvPr>
          <p:cNvGrpSpPr/>
          <p:nvPr/>
        </p:nvGrpSpPr>
        <p:grpSpPr>
          <a:xfrm>
            <a:off x="601077" y="1500526"/>
            <a:ext cx="7941845" cy="3856948"/>
            <a:chOff x="601077" y="1500526"/>
            <a:chExt cx="7941845" cy="3856948"/>
          </a:xfrm>
        </p:grpSpPr>
        <p:grpSp>
          <p:nvGrpSpPr>
            <p:cNvPr id="5" name="Group 4">
              <a:extLst>
                <a:ext uri="{FF2B5EF4-FFF2-40B4-BE49-F238E27FC236}">
                  <a16:creationId xmlns:a16="http://schemas.microsoft.com/office/drawing/2014/main" id="{CE2AE7F4-0A34-4375-A032-8CBEED8E1826}"/>
                </a:ext>
              </a:extLst>
            </p:cNvPr>
            <p:cNvGrpSpPr/>
            <p:nvPr/>
          </p:nvGrpSpPr>
          <p:grpSpPr>
            <a:xfrm>
              <a:off x="601077" y="1500526"/>
              <a:ext cx="3600000" cy="743713"/>
              <a:chOff x="800518" y="1500946"/>
              <a:chExt cx="3600000" cy="743713"/>
            </a:xfrm>
          </p:grpSpPr>
          <p:sp>
            <p:nvSpPr>
              <p:cNvPr id="4" name="TextBox 3">
                <a:extLst>
                  <a:ext uri="{FF2B5EF4-FFF2-40B4-BE49-F238E27FC236}">
                    <a16:creationId xmlns:a16="http://schemas.microsoft.com/office/drawing/2014/main" id="{440B3D07-F64C-4CD9-8481-8B3F75113FA7}"/>
                  </a:ext>
                </a:extLst>
              </p:cNvPr>
              <p:cNvSpPr txBox="1"/>
              <p:nvPr/>
            </p:nvSpPr>
            <p:spPr>
              <a:xfrm>
                <a:off x="800518" y="1512803"/>
                <a:ext cx="3600000" cy="720000"/>
              </a:xfrm>
              <a:prstGeom prst="rect">
                <a:avLst/>
              </a:prstGeom>
              <a:solidFill>
                <a:srgbClr val="FAFAEA"/>
              </a:solidFill>
              <a:ln>
                <a:solidFill>
                  <a:schemeClr val="tx2">
                    <a:lumMod val="50000"/>
                  </a:schemeClr>
                </a:solidFill>
              </a:ln>
            </p:spPr>
            <p:txBody>
              <a:bodyPr wrap="square" rtlCol="0">
                <a:noAutofit/>
              </a:bodyPr>
              <a:lstStyle/>
              <a:p>
                <a:pPr marL="266700" indent="-266700"/>
                <a:r>
                  <a:rPr lang="en-GB" b="1" dirty="0"/>
                  <a:t>1.</a:t>
                </a:r>
                <a:r>
                  <a:rPr lang="en-GB" dirty="0"/>
                  <a:t>	Carbon-12 </a:t>
                </a:r>
              </a:p>
              <a:p>
                <a:pPr marL="342900" indent="-342900">
                  <a:buAutoNum type="arabicPeriod"/>
                </a:pPr>
                <a:endParaRPr lang="en-GB" dirty="0"/>
              </a:p>
            </p:txBody>
          </p:sp>
          <p:grpSp>
            <p:nvGrpSpPr>
              <p:cNvPr id="3" name="Group 2">
                <a:extLst>
                  <a:ext uri="{FF2B5EF4-FFF2-40B4-BE49-F238E27FC236}">
                    <a16:creationId xmlns:a16="http://schemas.microsoft.com/office/drawing/2014/main" id="{4A88C8B1-E73F-428B-91CB-43286A60EE29}"/>
                  </a:ext>
                </a:extLst>
              </p:cNvPr>
              <p:cNvGrpSpPr/>
              <p:nvPr/>
            </p:nvGrpSpPr>
            <p:grpSpPr>
              <a:xfrm>
                <a:off x="2793506" y="1500946"/>
                <a:ext cx="1157335" cy="743713"/>
                <a:chOff x="2613356" y="2661001"/>
                <a:chExt cx="1157335" cy="743713"/>
              </a:xfrm>
            </p:grpSpPr>
            <p:sp>
              <p:nvSpPr>
                <p:cNvPr id="2" name="TextBox 1">
                  <a:extLst>
                    <a:ext uri="{FF2B5EF4-FFF2-40B4-BE49-F238E27FC236}">
                      <a16:creationId xmlns:a16="http://schemas.microsoft.com/office/drawing/2014/main" id="{F3BC37CB-D91E-43EE-AD9C-BE25EA361AEC}"/>
                    </a:ext>
                  </a:extLst>
                </p:cNvPr>
                <p:cNvSpPr txBox="1"/>
                <p:nvPr/>
              </p:nvSpPr>
              <p:spPr>
                <a:xfrm>
                  <a:off x="2991809" y="2661001"/>
                  <a:ext cx="778882" cy="707886"/>
                </a:xfrm>
                <a:prstGeom prst="rect">
                  <a:avLst/>
                </a:prstGeom>
                <a:noFill/>
              </p:spPr>
              <p:txBody>
                <a:bodyPr wrap="square" rtlCol="0">
                  <a:spAutoFit/>
                </a:bodyPr>
                <a:lstStyle/>
                <a:p>
                  <a:r>
                    <a:rPr lang="en-GB" sz="4000" b="1" dirty="0">
                      <a:latin typeface="Arial Narrow" panose="020B0606020202030204" pitchFamily="34" charset="0"/>
                    </a:rPr>
                    <a:t>C</a:t>
                  </a:r>
                </a:p>
              </p:txBody>
            </p:sp>
            <p:sp>
              <p:nvSpPr>
                <p:cNvPr id="6" name="TextBox 5">
                  <a:extLst>
                    <a:ext uri="{FF2B5EF4-FFF2-40B4-BE49-F238E27FC236}">
                      <a16:creationId xmlns:a16="http://schemas.microsoft.com/office/drawing/2014/main" id="{9F951D33-7237-4B79-94D0-8D7817D40F61}"/>
                    </a:ext>
                  </a:extLst>
                </p:cNvPr>
                <p:cNvSpPr txBox="1"/>
                <p:nvPr/>
              </p:nvSpPr>
              <p:spPr>
                <a:xfrm>
                  <a:off x="2613356" y="2661001"/>
                  <a:ext cx="540000" cy="400110"/>
                </a:xfrm>
                <a:prstGeom prst="rect">
                  <a:avLst/>
                </a:prstGeom>
                <a:noFill/>
              </p:spPr>
              <p:txBody>
                <a:bodyPr wrap="square" rtlCol="0">
                  <a:spAutoFit/>
                </a:bodyPr>
                <a:lstStyle/>
                <a:p>
                  <a:pPr algn="r"/>
                  <a:r>
                    <a:rPr lang="en-GB" sz="2000" b="1" dirty="0">
                      <a:latin typeface="Arial Narrow" panose="020B0606020202030204" pitchFamily="34" charset="0"/>
                    </a:rPr>
                    <a:t>12</a:t>
                  </a:r>
                </a:p>
              </p:txBody>
            </p:sp>
            <p:sp>
              <p:nvSpPr>
                <p:cNvPr id="7" name="TextBox 6">
                  <a:extLst>
                    <a:ext uri="{FF2B5EF4-FFF2-40B4-BE49-F238E27FC236}">
                      <a16:creationId xmlns:a16="http://schemas.microsoft.com/office/drawing/2014/main" id="{7E6D833E-C86C-48A3-A0EF-288A8B378160}"/>
                    </a:ext>
                  </a:extLst>
                </p:cNvPr>
                <p:cNvSpPr txBox="1"/>
                <p:nvPr/>
              </p:nvSpPr>
              <p:spPr>
                <a:xfrm>
                  <a:off x="2613356" y="3004604"/>
                  <a:ext cx="540000" cy="400110"/>
                </a:xfrm>
                <a:prstGeom prst="rect">
                  <a:avLst/>
                </a:prstGeom>
                <a:noFill/>
              </p:spPr>
              <p:txBody>
                <a:bodyPr wrap="square" rtlCol="0">
                  <a:spAutoFit/>
                </a:bodyPr>
                <a:lstStyle/>
                <a:p>
                  <a:pPr algn="r"/>
                  <a:r>
                    <a:rPr lang="en-GB" sz="2000" b="1" dirty="0">
                      <a:latin typeface="Arial Narrow" panose="020B0606020202030204" pitchFamily="34" charset="0"/>
                    </a:rPr>
                    <a:t>6</a:t>
                  </a:r>
                </a:p>
              </p:txBody>
            </p:sp>
          </p:grpSp>
        </p:grpSp>
        <p:grpSp>
          <p:nvGrpSpPr>
            <p:cNvPr id="20" name="Group 19">
              <a:extLst>
                <a:ext uri="{FF2B5EF4-FFF2-40B4-BE49-F238E27FC236}">
                  <a16:creationId xmlns:a16="http://schemas.microsoft.com/office/drawing/2014/main" id="{AE0348BF-1CA0-4694-A1FA-F59874C9EB37}"/>
                </a:ext>
              </a:extLst>
            </p:cNvPr>
            <p:cNvGrpSpPr/>
            <p:nvPr/>
          </p:nvGrpSpPr>
          <p:grpSpPr>
            <a:xfrm>
              <a:off x="4942922" y="1500526"/>
              <a:ext cx="3600000" cy="743713"/>
              <a:chOff x="800518" y="1500946"/>
              <a:chExt cx="3600000" cy="743713"/>
            </a:xfrm>
          </p:grpSpPr>
          <p:sp>
            <p:nvSpPr>
              <p:cNvPr id="21" name="TextBox 20">
                <a:extLst>
                  <a:ext uri="{FF2B5EF4-FFF2-40B4-BE49-F238E27FC236}">
                    <a16:creationId xmlns:a16="http://schemas.microsoft.com/office/drawing/2014/main" id="{528B373C-49D2-4C85-AFA9-AB692F383346}"/>
                  </a:ext>
                </a:extLst>
              </p:cNvPr>
              <p:cNvSpPr txBox="1"/>
              <p:nvPr/>
            </p:nvSpPr>
            <p:spPr>
              <a:xfrm>
                <a:off x="800518" y="1512803"/>
                <a:ext cx="3600000" cy="720000"/>
              </a:xfrm>
              <a:prstGeom prst="rect">
                <a:avLst/>
              </a:prstGeom>
              <a:solidFill>
                <a:srgbClr val="FAFAEA"/>
              </a:solidFill>
              <a:ln>
                <a:solidFill>
                  <a:schemeClr val="tx2">
                    <a:lumMod val="50000"/>
                  </a:schemeClr>
                </a:solidFill>
              </a:ln>
            </p:spPr>
            <p:txBody>
              <a:bodyPr wrap="square" rtlCol="0">
                <a:noAutofit/>
              </a:bodyPr>
              <a:lstStyle/>
              <a:p>
                <a:pPr marL="266700" indent="-266700"/>
                <a:r>
                  <a:rPr lang="en-GB" b="1" dirty="0"/>
                  <a:t>2.</a:t>
                </a:r>
                <a:r>
                  <a:rPr lang="en-GB" dirty="0"/>
                  <a:t>	Carbon-14 </a:t>
                </a:r>
              </a:p>
              <a:p>
                <a:pPr marL="342900" indent="-342900">
                  <a:buAutoNum type="arabicPeriod"/>
                </a:pPr>
                <a:endParaRPr lang="en-GB" dirty="0"/>
              </a:p>
            </p:txBody>
          </p:sp>
          <p:grpSp>
            <p:nvGrpSpPr>
              <p:cNvPr id="22" name="Group 21">
                <a:extLst>
                  <a:ext uri="{FF2B5EF4-FFF2-40B4-BE49-F238E27FC236}">
                    <a16:creationId xmlns:a16="http://schemas.microsoft.com/office/drawing/2014/main" id="{EFE3A8BD-3FE9-43D4-BB66-4D59560FDFA4}"/>
                  </a:ext>
                </a:extLst>
              </p:cNvPr>
              <p:cNvGrpSpPr/>
              <p:nvPr/>
            </p:nvGrpSpPr>
            <p:grpSpPr>
              <a:xfrm>
                <a:off x="2793506" y="1500946"/>
                <a:ext cx="1157335" cy="743713"/>
                <a:chOff x="2613356" y="2661001"/>
                <a:chExt cx="1157335" cy="743713"/>
              </a:xfrm>
            </p:grpSpPr>
            <p:sp>
              <p:nvSpPr>
                <p:cNvPr id="23" name="TextBox 22">
                  <a:extLst>
                    <a:ext uri="{FF2B5EF4-FFF2-40B4-BE49-F238E27FC236}">
                      <a16:creationId xmlns:a16="http://schemas.microsoft.com/office/drawing/2014/main" id="{0432DD49-6D0D-4F5D-BD89-B0CBE3DE28B7}"/>
                    </a:ext>
                  </a:extLst>
                </p:cNvPr>
                <p:cNvSpPr txBox="1"/>
                <p:nvPr/>
              </p:nvSpPr>
              <p:spPr>
                <a:xfrm>
                  <a:off x="2991809" y="2661001"/>
                  <a:ext cx="778882" cy="707886"/>
                </a:xfrm>
                <a:prstGeom prst="rect">
                  <a:avLst/>
                </a:prstGeom>
                <a:noFill/>
              </p:spPr>
              <p:txBody>
                <a:bodyPr wrap="square" rtlCol="0">
                  <a:spAutoFit/>
                </a:bodyPr>
                <a:lstStyle/>
                <a:p>
                  <a:r>
                    <a:rPr lang="en-GB" sz="4000" b="1" dirty="0">
                      <a:latin typeface="Arial Narrow" panose="020B0606020202030204" pitchFamily="34" charset="0"/>
                    </a:rPr>
                    <a:t>C</a:t>
                  </a:r>
                </a:p>
              </p:txBody>
            </p:sp>
            <p:sp>
              <p:nvSpPr>
                <p:cNvPr id="24" name="TextBox 23">
                  <a:extLst>
                    <a:ext uri="{FF2B5EF4-FFF2-40B4-BE49-F238E27FC236}">
                      <a16:creationId xmlns:a16="http://schemas.microsoft.com/office/drawing/2014/main" id="{BFDA4657-CD05-4F24-B9CF-0D4EAFDE4493}"/>
                    </a:ext>
                  </a:extLst>
                </p:cNvPr>
                <p:cNvSpPr txBox="1"/>
                <p:nvPr/>
              </p:nvSpPr>
              <p:spPr>
                <a:xfrm>
                  <a:off x="2613356" y="2661001"/>
                  <a:ext cx="540000" cy="400110"/>
                </a:xfrm>
                <a:prstGeom prst="rect">
                  <a:avLst/>
                </a:prstGeom>
                <a:noFill/>
              </p:spPr>
              <p:txBody>
                <a:bodyPr wrap="square" rtlCol="0">
                  <a:spAutoFit/>
                </a:bodyPr>
                <a:lstStyle/>
                <a:p>
                  <a:pPr algn="r"/>
                  <a:r>
                    <a:rPr lang="en-GB" sz="2000" b="1" dirty="0">
                      <a:latin typeface="Arial Narrow" panose="020B0606020202030204" pitchFamily="34" charset="0"/>
                    </a:rPr>
                    <a:t>14</a:t>
                  </a:r>
                </a:p>
              </p:txBody>
            </p:sp>
            <p:sp>
              <p:nvSpPr>
                <p:cNvPr id="25" name="TextBox 24">
                  <a:extLst>
                    <a:ext uri="{FF2B5EF4-FFF2-40B4-BE49-F238E27FC236}">
                      <a16:creationId xmlns:a16="http://schemas.microsoft.com/office/drawing/2014/main" id="{DF09955A-9EE4-4E4D-B318-E36D73B97AD9}"/>
                    </a:ext>
                  </a:extLst>
                </p:cNvPr>
                <p:cNvSpPr txBox="1"/>
                <p:nvPr/>
              </p:nvSpPr>
              <p:spPr>
                <a:xfrm>
                  <a:off x="2613356" y="3004604"/>
                  <a:ext cx="540000" cy="400110"/>
                </a:xfrm>
                <a:prstGeom prst="rect">
                  <a:avLst/>
                </a:prstGeom>
                <a:noFill/>
              </p:spPr>
              <p:txBody>
                <a:bodyPr wrap="square" rtlCol="0">
                  <a:spAutoFit/>
                </a:bodyPr>
                <a:lstStyle/>
                <a:p>
                  <a:pPr algn="r"/>
                  <a:r>
                    <a:rPr lang="en-GB" sz="2000" b="1" dirty="0">
                      <a:latin typeface="Arial Narrow" panose="020B0606020202030204" pitchFamily="34" charset="0"/>
                    </a:rPr>
                    <a:t>6</a:t>
                  </a:r>
                </a:p>
              </p:txBody>
            </p:sp>
          </p:grpSp>
        </p:grpSp>
        <p:grpSp>
          <p:nvGrpSpPr>
            <p:cNvPr id="27" name="Group 26">
              <a:extLst>
                <a:ext uri="{FF2B5EF4-FFF2-40B4-BE49-F238E27FC236}">
                  <a16:creationId xmlns:a16="http://schemas.microsoft.com/office/drawing/2014/main" id="{6DB432A0-6504-4621-AC25-058ED1E951C0}"/>
                </a:ext>
              </a:extLst>
            </p:cNvPr>
            <p:cNvGrpSpPr/>
            <p:nvPr/>
          </p:nvGrpSpPr>
          <p:grpSpPr>
            <a:xfrm>
              <a:off x="601077" y="2538271"/>
              <a:ext cx="3600000" cy="743713"/>
              <a:chOff x="800518" y="1500946"/>
              <a:chExt cx="3600000" cy="743713"/>
            </a:xfrm>
          </p:grpSpPr>
          <p:sp>
            <p:nvSpPr>
              <p:cNvPr id="28" name="TextBox 27">
                <a:extLst>
                  <a:ext uri="{FF2B5EF4-FFF2-40B4-BE49-F238E27FC236}">
                    <a16:creationId xmlns:a16="http://schemas.microsoft.com/office/drawing/2014/main" id="{486D669D-C8BF-4907-A661-3752D6F280ED}"/>
                  </a:ext>
                </a:extLst>
              </p:cNvPr>
              <p:cNvSpPr txBox="1"/>
              <p:nvPr/>
            </p:nvSpPr>
            <p:spPr>
              <a:xfrm>
                <a:off x="800518" y="1512803"/>
                <a:ext cx="3600000" cy="720000"/>
              </a:xfrm>
              <a:prstGeom prst="rect">
                <a:avLst/>
              </a:prstGeom>
              <a:solidFill>
                <a:srgbClr val="FAFAEA"/>
              </a:solidFill>
              <a:ln>
                <a:solidFill>
                  <a:schemeClr val="tx2">
                    <a:lumMod val="50000"/>
                  </a:schemeClr>
                </a:solidFill>
              </a:ln>
            </p:spPr>
            <p:txBody>
              <a:bodyPr wrap="square" rtlCol="0">
                <a:noAutofit/>
              </a:bodyPr>
              <a:lstStyle/>
              <a:p>
                <a:pPr marL="266700" indent="-266700"/>
                <a:r>
                  <a:rPr lang="en-GB" b="1" dirty="0"/>
                  <a:t>3.</a:t>
                </a:r>
                <a:r>
                  <a:rPr lang="en-GB" dirty="0"/>
                  <a:t>	Magnesium-24 </a:t>
                </a:r>
              </a:p>
              <a:p>
                <a:pPr marL="342900" indent="-342900">
                  <a:buAutoNum type="arabicPeriod"/>
                </a:pPr>
                <a:endParaRPr lang="en-GB" dirty="0"/>
              </a:p>
            </p:txBody>
          </p:sp>
          <p:grpSp>
            <p:nvGrpSpPr>
              <p:cNvPr id="29" name="Group 28">
                <a:extLst>
                  <a:ext uri="{FF2B5EF4-FFF2-40B4-BE49-F238E27FC236}">
                    <a16:creationId xmlns:a16="http://schemas.microsoft.com/office/drawing/2014/main" id="{44B0AE0B-28AC-4960-9DF4-CE2648FFDFB0}"/>
                  </a:ext>
                </a:extLst>
              </p:cNvPr>
              <p:cNvGrpSpPr/>
              <p:nvPr/>
            </p:nvGrpSpPr>
            <p:grpSpPr>
              <a:xfrm>
                <a:off x="2793506" y="1500946"/>
                <a:ext cx="1281845" cy="743713"/>
                <a:chOff x="2613356" y="2661001"/>
                <a:chExt cx="1281845" cy="743713"/>
              </a:xfrm>
            </p:grpSpPr>
            <p:sp>
              <p:nvSpPr>
                <p:cNvPr id="30" name="TextBox 29">
                  <a:extLst>
                    <a:ext uri="{FF2B5EF4-FFF2-40B4-BE49-F238E27FC236}">
                      <a16:creationId xmlns:a16="http://schemas.microsoft.com/office/drawing/2014/main" id="{8C330AF7-BBD8-4C4E-AED8-04A15C53A853}"/>
                    </a:ext>
                  </a:extLst>
                </p:cNvPr>
                <p:cNvSpPr txBox="1"/>
                <p:nvPr/>
              </p:nvSpPr>
              <p:spPr>
                <a:xfrm>
                  <a:off x="2991809" y="2661001"/>
                  <a:ext cx="903392" cy="707886"/>
                </a:xfrm>
                <a:prstGeom prst="rect">
                  <a:avLst/>
                </a:prstGeom>
                <a:noFill/>
              </p:spPr>
              <p:txBody>
                <a:bodyPr wrap="square" rtlCol="0">
                  <a:spAutoFit/>
                </a:bodyPr>
                <a:lstStyle/>
                <a:p>
                  <a:r>
                    <a:rPr lang="en-GB" sz="4000" b="1" dirty="0">
                      <a:latin typeface="Arial Narrow" panose="020B0606020202030204" pitchFamily="34" charset="0"/>
                    </a:rPr>
                    <a:t>Mg</a:t>
                  </a:r>
                </a:p>
              </p:txBody>
            </p:sp>
            <p:sp>
              <p:nvSpPr>
                <p:cNvPr id="31" name="TextBox 30">
                  <a:extLst>
                    <a:ext uri="{FF2B5EF4-FFF2-40B4-BE49-F238E27FC236}">
                      <a16:creationId xmlns:a16="http://schemas.microsoft.com/office/drawing/2014/main" id="{BFB33D6F-C7FD-4955-82F5-B9A96A7E3ABF}"/>
                    </a:ext>
                  </a:extLst>
                </p:cNvPr>
                <p:cNvSpPr txBox="1"/>
                <p:nvPr/>
              </p:nvSpPr>
              <p:spPr>
                <a:xfrm>
                  <a:off x="2613356" y="2661001"/>
                  <a:ext cx="540000" cy="400110"/>
                </a:xfrm>
                <a:prstGeom prst="rect">
                  <a:avLst/>
                </a:prstGeom>
                <a:noFill/>
              </p:spPr>
              <p:txBody>
                <a:bodyPr wrap="square" rtlCol="0">
                  <a:spAutoFit/>
                </a:bodyPr>
                <a:lstStyle/>
                <a:p>
                  <a:pPr algn="r"/>
                  <a:r>
                    <a:rPr lang="en-GB" sz="2000" b="1" dirty="0">
                      <a:latin typeface="Arial Narrow" panose="020B0606020202030204" pitchFamily="34" charset="0"/>
                    </a:rPr>
                    <a:t>24</a:t>
                  </a:r>
                </a:p>
              </p:txBody>
            </p:sp>
            <p:sp>
              <p:nvSpPr>
                <p:cNvPr id="32" name="TextBox 31">
                  <a:extLst>
                    <a:ext uri="{FF2B5EF4-FFF2-40B4-BE49-F238E27FC236}">
                      <a16:creationId xmlns:a16="http://schemas.microsoft.com/office/drawing/2014/main" id="{70EDDBA6-BD81-4901-82E8-5CAAD0C1A383}"/>
                    </a:ext>
                  </a:extLst>
                </p:cNvPr>
                <p:cNvSpPr txBox="1"/>
                <p:nvPr/>
              </p:nvSpPr>
              <p:spPr>
                <a:xfrm>
                  <a:off x="2613356" y="3004604"/>
                  <a:ext cx="540000" cy="400110"/>
                </a:xfrm>
                <a:prstGeom prst="rect">
                  <a:avLst/>
                </a:prstGeom>
                <a:noFill/>
              </p:spPr>
              <p:txBody>
                <a:bodyPr wrap="square" rtlCol="0">
                  <a:spAutoFit/>
                </a:bodyPr>
                <a:lstStyle/>
                <a:p>
                  <a:pPr algn="r"/>
                  <a:r>
                    <a:rPr lang="en-GB" sz="2000" b="1" dirty="0">
                      <a:latin typeface="Arial Narrow" panose="020B0606020202030204" pitchFamily="34" charset="0"/>
                    </a:rPr>
                    <a:t>12</a:t>
                  </a:r>
                </a:p>
              </p:txBody>
            </p:sp>
          </p:grpSp>
        </p:grpSp>
        <p:grpSp>
          <p:nvGrpSpPr>
            <p:cNvPr id="33" name="Group 32">
              <a:extLst>
                <a:ext uri="{FF2B5EF4-FFF2-40B4-BE49-F238E27FC236}">
                  <a16:creationId xmlns:a16="http://schemas.microsoft.com/office/drawing/2014/main" id="{28B0D217-96D3-4B6F-A315-104DF0472974}"/>
                </a:ext>
              </a:extLst>
            </p:cNvPr>
            <p:cNvGrpSpPr/>
            <p:nvPr/>
          </p:nvGrpSpPr>
          <p:grpSpPr>
            <a:xfrm>
              <a:off x="4942922" y="2538271"/>
              <a:ext cx="3600000" cy="743713"/>
              <a:chOff x="800518" y="1500946"/>
              <a:chExt cx="3600000" cy="743713"/>
            </a:xfrm>
          </p:grpSpPr>
          <p:sp>
            <p:nvSpPr>
              <p:cNvPr id="34" name="TextBox 33">
                <a:extLst>
                  <a:ext uri="{FF2B5EF4-FFF2-40B4-BE49-F238E27FC236}">
                    <a16:creationId xmlns:a16="http://schemas.microsoft.com/office/drawing/2014/main" id="{E993B2AD-F1C9-41A3-BA53-F4D74F605D19}"/>
                  </a:ext>
                </a:extLst>
              </p:cNvPr>
              <p:cNvSpPr txBox="1"/>
              <p:nvPr/>
            </p:nvSpPr>
            <p:spPr>
              <a:xfrm>
                <a:off x="800518" y="1512803"/>
                <a:ext cx="3600000" cy="720000"/>
              </a:xfrm>
              <a:prstGeom prst="rect">
                <a:avLst/>
              </a:prstGeom>
              <a:solidFill>
                <a:srgbClr val="FAFAEA"/>
              </a:solidFill>
              <a:ln>
                <a:solidFill>
                  <a:schemeClr val="tx2">
                    <a:lumMod val="50000"/>
                  </a:schemeClr>
                </a:solidFill>
              </a:ln>
            </p:spPr>
            <p:txBody>
              <a:bodyPr wrap="square" rtlCol="0">
                <a:noAutofit/>
              </a:bodyPr>
              <a:lstStyle/>
              <a:p>
                <a:pPr marL="266700" indent="-266700"/>
                <a:r>
                  <a:rPr lang="en-GB" b="1" dirty="0"/>
                  <a:t>4.</a:t>
                </a:r>
                <a:r>
                  <a:rPr lang="en-GB" dirty="0"/>
                  <a:t>	Magnesium-26 </a:t>
                </a:r>
              </a:p>
              <a:p>
                <a:pPr marL="342900" indent="-342900">
                  <a:buAutoNum type="arabicPeriod"/>
                </a:pPr>
                <a:endParaRPr lang="en-GB" dirty="0"/>
              </a:p>
            </p:txBody>
          </p:sp>
          <p:grpSp>
            <p:nvGrpSpPr>
              <p:cNvPr id="35" name="Group 34">
                <a:extLst>
                  <a:ext uri="{FF2B5EF4-FFF2-40B4-BE49-F238E27FC236}">
                    <a16:creationId xmlns:a16="http://schemas.microsoft.com/office/drawing/2014/main" id="{76D99F07-8DE4-41A4-8BA7-728E56E0B7D3}"/>
                  </a:ext>
                </a:extLst>
              </p:cNvPr>
              <p:cNvGrpSpPr/>
              <p:nvPr/>
            </p:nvGrpSpPr>
            <p:grpSpPr>
              <a:xfrm>
                <a:off x="2793506" y="1500946"/>
                <a:ext cx="1281845" cy="743713"/>
                <a:chOff x="2613356" y="2661001"/>
                <a:chExt cx="1281845" cy="743713"/>
              </a:xfrm>
            </p:grpSpPr>
            <p:sp>
              <p:nvSpPr>
                <p:cNvPr id="36" name="TextBox 35">
                  <a:extLst>
                    <a:ext uri="{FF2B5EF4-FFF2-40B4-BE49-F238E27FC236}">
                      <a16:creationId xmlns:a16="http://schemas.microsoft.com/office/drawing/2014/main" id="{9F25F47A-CCA3-418B-B8BF-36E2C9CCB01D}"/>
                    </a:ext>
                  </a:extLst>
                </p:cNvPr>
                <p:cNvSpPr txBox="1"/>
                <p:nvPr/>
              </p:nvSpPr>
              <p:spPr>
                <a:xfrm>
                  <a:off x="2991809" y="2661001"/>
                  <a:ext cx="903392" cy="707886"/>
                </a:xfrm>
                <a:prstGeom prst="rect">
                  <a:avLst/>
                </a:prstGeom>
                <a:noFill/>
              </p:spPr>
              <p:txBody>
                <a:bodyPr wrap="square" rtlCol="0">
                  <a:spAutoFit/>
                </a:bodyPr>
                <a:lstStyle/>
                <a:p>
                  <a:r>
                    <a:rPr lang="en-GB" sz="4000" b="1" dirty="0">
                      <a:latin typeface="Arial Narrow" panose="020B0606020202030204" pitchFamily="34" charset="0"/>
                    </a:rPr>
                    <a:t>Mg</a:t>
                  </a:r>
                </a:p>
              </p:txBody>
            </p:sp>
            <p:sp>
              <p:nvSpPr>
                <p:cNvPr id="37" name="TextBox 36">
                  <a:extLst>
                    <a:ext uri="{FF2B5EF4-FFF2-40B4-BE49-F238E27FC236}">
                      <a16:creationId xmlns:a16="http://schemas.microsoft.com/office/drawing/2014/main" id="{F9D53BA0-D964-4086-80BE-E6D67E82A2BC}"/>
                    </a:ext>
                  </a:extLst>
                </p:cNvPr>
                <p:cNvSpPr txBox="1"/>
                <p:nvPr/>
              </p:nvSpPr>
              <p:spPr>
                <a:xfrm>
                  <a:off x="2613356" y="2661001"/>
                  <a:ext cx="540000" cy="400110"/>
                </a:xfrm>
                <a:prstGeom prst="rect">
                  <a:avLst/>
                </a:prstGeom>
                <a:noFill/>
              </p:spPr>
              <p:txBody>
                <a:bodyPr wrap="square" rtlCol="0">
                  <a:spAutoFit/>
                </a:bodyPr>
                <a:lstStyle/>
                <a:p>
                  <a:pPr algn="r"/>
                  <a:r>
                    <a:rPr lang="en-GB" sz="2000" b="1" dirty="0">
                      <a:latin typeface="Arial Narrow" panose="020B0606020202030204" pitchFamily="34" charset="0"/>
                    </a:rPr>
                    <a:t>26</a:t>
                  </a:r>
                </a:p>
              </p:txBody>
            </p:sp>
            <p:sp>
              <p:nvSpPr>
                <p:cNvPr id="38" name="TextBox 37">
                  <a:extLst>
                    <a:ext uri="{FF2B5EF4-FFF2-40B4-BE49-F238E27FC236}">
                      <a16:creationId xmlns:a16="http://schemas.microsoft.com/office/drawing/2014/main" id="{69A4805C-C1A8-42D9-813C-7442218836CB}"/>
                    </a:ext>
                  </a:extLst>
                </p:cNvPr>
                <p:cNvSpPr txBox="1"/>
                <p:nvPr/>
              </p:nvSpPr>
              <p:spPr>
                <a:xfrm>
                  <a:off x="2613356" y="3004604"/>
                  <a:ext cx="540000" cy="400110"/>
                </a:xfrm>
                <a:prstGeom prst="rect">
                  <a:avLst/>
                </a:prstGeom>
                <a:noFill/>
              </p:spPr>
              <p:txBody>
                <a:bodyPr wrap="square" rtlCol="0">
                  <a:spAutoFit/>
                </a:bodyPr>
                <a:lstStyle/>
                <a:p>
                  <a:pPr algn="r"/>
                  <a:r>
                    <a:rPr lang="en-GB" sz="2000" b="1" dirty="0">
                      <a:latin typeface="Arial Narrow" panose="020B0606020202030204" pitchFamily="34" charset="0"/>
                    </a:rPr>
                    <a:t>12</a:t>
                  </a:r>
                </a:p>
              </p:txBody>
            </p:sp>
          </p:grpSp>
        </p:grpSp>
        <p:grpSp>
          <p:nvGrpSpPr>
            <p:cNvPr id="63" name="Group 62">
              <a:extLst>
                <a:ext uri="{FF2B5EF4-FFF2-40B4-BE49-F238E27FC236}">
                  <a16:creationId xmlns:a16="http://schemas.microsoft.com/office/drawing/2014/main" id="{C5C2E4F8-07E9-4E97-BCA9-DADF6B0C49BE}"/>
                </a:ext>
              </a:extLst>
            </p:cNvPr>
            <p:cNvGrpSpPr/>
            <p:nvPr/>
          </p:nvGrpSpPr>
          <p:grpSpPr>
            <a:xfrm>
              <a:off x="601077" y="3576016"/>
              <a:ext cx="3600000" cy="743713"/>
              <a:chOff x="800518" y="1500946"/>
              <a:chExt cx="3600000" cy="743713"/>
            </a:xfrm>
          </p:grpSpPr>
          <p:sp>
            <p:nvSpPr>
              <p:cNvPr id="64" name="TextBox 63">
                <a:extLst>
                  <a:ext uri="{FF2B5EF4-FFF2-40B4-BE49-F238E27FC236}">
                    <a16:creationId xmlns:a16="http://schemas.microsoft.com/office/drawing/2014/main" id="{F71288E2-D73A-4885-85CA-2FE31785857B}"/>
                  </a:ext>
                </a:extLst>
              </p:cNvPr>
              <p:cNvSpPr txBox="1"/>
              <p:nvPr/>
            </p:nvSpPr>
            <p:spPr>
              <a:xfrm>
                <a:off x="800518" y="1512803"/>
                <a:ext cx="3600000" cy="720000"/>
              </a:xfrm>
              <a:prstGeom prst="rect">
                <a:avLst/>
              </a:prstGeom>
              <a:solidFill>
                <a:srgbClr val="FAFAEA"/>
              </a:solidFill>
              <a:ln>
                <a:solidFill>
                  <a:schemeClr val="tx2">
                    <a:lumMod val="50000"/>
                  </a:schemeClr>
                </a:solidFill>
              </a:ln>
            </p:spPr>
            <p:txBody>
              <a:bodyPr wrap="square" rtlCol="0">
                <a:noAutofit/>
              </a:bodyPr>
              <a:lstStyle/>
              <a:p>
                <a:pPr marL="266700" indent="-266700"/>
                <a:r>
                  <a:rPr lang="en-GB" b="1" dirty="0"/>
                  <a:t>5.	</a:t>
                </a:r>
                <a:r>
                  <a:rPr lang="en-GB" dirty="0"/>
                  <a:t>Lithium-6 </a:t>
                </a:r>
              </a:p>
              <a:p>
                <a:pPr marL="342900" indent="-342900">
                  <a:buAutoNum type="arabicPeriod"/>
                </a:pPr>
                <a:endParaRPr lang="en-GB" dirty="0"/>
              </a:p>
            </p:txBody>
          </p:sp>
          <p:grpSp>
            <p:nvGrpSpPr>
              <p:cNvPr id="65" name="Group 64">
                <a:extLst>
                  <a:ext uri="{FF2B5EF4-FFF2-40B4-BE49-F238E27FC236}">
                    <a16:creationId xmlns:a16="http://schemas.microsoft.com/office/drawing/2014/main" id="{B9B99F39-38DD-4AF2-8150-9F48D100842A}"/>
                  </a:ext>
                </a:extLst>
              </p:cNvPr>
              <p:cNvGrpSpPr/>
              <p:nvPr/>
            </p:nvGrpSpPr>
            <p:grpSpPr>
              <a:xfrm>
                <a:off x="2793506" y="1500946"/>
                <a:ext cx="1157335" cy="743713"/>
                <a:chOff x="2613356" y="2661001"/>
                <a:chExt cx="1157335" cy="743713"/>
              </a:xfrm>
            </p:grpSpPr>
            <p:sp>
              <p:nvSpPr>
                <p:cNvPr id="66" name="TextBox 65">
                  <a:extLst>
                    <a:ext uri="{FF2B5EF4-FFF2-40B4-BE49-F238E27FC236}">
                      <a16:creationId xmlns:a16="http://schemas.microsoft.com/office/drawing/2014/main" id="{D042287B-CD6A-439D-B5AF-A57280F3BADB}"/>
                    </a:ext>
                  </a:extLst>
                </p:cNvPr>
                <p:cNvSpPr txBox="1"/>
                <p:nvPr/>
              </p:nvSpPr>
              <p:spPr>
                <a:xfrm>
                  <a:off x="2991809" y="2661001"/>
                  <a:ext cx="778882" cy="707886"/>
                </a:xfrm>
                <a:prstGeom prst="rect">
                  <a:avLst/>
                </a:prstGeom>
                <a:noFill/>
              </p:spPr>
              <p:txBody>
                <a:bodyPr wrap="square" rtlCol="0">
                  <a:spAutoFit/>
                </a:bodyPr>
                <a:lstStyle/>
                <a:p>
                  <a:r>
                    <a:rPr lang="en-GB" sz="4000" b="1" dirty="0">
                      <a:latin typeface="Arial Narrow" panose="020B0606020202030204" pitchFamily="34" charset="0"/>
                    </a:rPr>
                    <a:t>Li</a:t>
                  </a:r>
                </a:p>
              </p:txBody>
            </p:sp>
            <p:sp>
              <p:nvSpPr>
                <p:cNvPr id="67" name="TextBox 66">
                  <a:extLst>
                    <a:ext uri="{FF2B5EF4-FFF2-40B4-BE49-F238E27FC236}">
                      <a16:creationId xmlns:a16="http://schemas.microsoft.com/office/drawing/2014/main" id="{724E1E8B-9983-4FD8-AAA9-074D9D0870D6}"/>
                    </a:ext>
                  </a:extLst>
                </p:cNvPr>
                <p:cNvSpPr txBox="1"/>
                <p:nvPr/>
              </p:nvSpPr>
              <p:spPr>
                <a:xfrm>
                  <a:off x="2613356" y="2661001"/>
                  <a:ext cx="540000" cy="400110"/>
                </a:xfrm>
                <a:prstGeom prst="rect">
                  <a:avLst/>
                </a:prstGeom>
                <a:noFill/>
              </p:spPr>
              <p:txBody>
                <a:bodyPr wrap="square" rtlCol="0">
                  <a:spAutoFit/>
                </a:bodyPr>
                <a:lstStyle/>
                <a:p>
                  <a:pPr algn="r"/>
                  <a:r>
                    <a:rPr lang="en-GB" sz="2000" b="1" dirty="0">
                      <a:latin typeface="Arial Narrow" panose="020B0606020202030204" pitchFamily="34" charset="0"/>
                    </a:rPr>
                    <a:t>6</a:t>
                  </a:r>
                </a:p>
              </p:txBody>
            </p:sp>
            <p:sp>
              <p:nvSpPr>
                <p:cNvPr id="68" name="TextBox 67">
                  <a:extLst>
                    <a:ext uri="{FF2B5EF4-FFF2-40B4-BE49-F238E27FC236}">
                      <a16:creationId xmlns:a16="http://schemas.microsoft.com/office/drawing/2014/main" id="{C5A9F6D7-BEFD-495C-B0D2-636FADEA2899}"/>
                    </a:ext>
                  </a:extLst>
                </p:cNvPr>
                <p:cNvSpPr txBox="1"/>
                <p:nvPr/>
              </p:nvSpPr>
              <p:spPr>
                <a:xfrm>
                  <a:off x="2613356" y="3004604"/>
                  <a:ext cx="540000" cy="400110"/>
                </a:xfrm>
                <a:prstGeom prst="rect">
                  <a:avLst/>
                </a:prstGeom>
                <a:noFill/>
              </p:spPr>
              <p:txBody>
                <a:bodyPr wrap="square" rtlCol="0">
                  <a:spAutoFit/>
                </a:bodyPr>
                <a:lstStyle/>
                <a:p>
                  <a:pPr algn="r"/>
                  <a:r>
                    <a:rPr lang="en-GB" sz="2000" b="1" dirty="0">
                      <a:latin typeface="Arial Narrow" panose="020B0606020202030204" pitchFamily="34" charset="0"/>
                    </a:rPr>
                    <a:t>3</a:t>
                  </a:r>
                </a:p>
              </p:txBody>
            </p:sp>
          </p:grpSp>
        </p:grpSp>
        <p:grpSp>
          <p:nvGrpSpPr>
            <p:cNvPr id="69" name="Group 68">
              <a:extLst>
                <a:ext uri="{FF2B5EF4-FFF2-40B4-BE49-F238E27FC236}">
                  <a16:creationId xmlns:a16="http://schemas.microsoft.com/office/drawing/2014/main" id="{C7866192-E838-4607-858E-1BD3751D9880}"/>
                </a:ext>
              </a:extLst>
            </p:cNvPr>
            <p:cNvGrpSpPr/>
            <p:nvPr/>
          </p:nvGrpSpPr>
          <p:grpSpPr>
            <a:xfrm>
              <a:off x="4942922" y="3576016"/>
              <a:ext cx="3600000" cy="743713"/>
              <a:chOff x="800518" y="1500946"/>
              <a:chExt cx="3600000" cy="743713"/>
            </a:xfrm>
          </p:grpSpPr>
          <p:sp>
            <p:nvSpPr>
              <p:cNvPr id="70" name="TextBox 69">
                <a:extLst>
                  <a:ext uri="{FF2B5EF4-FFF2-40B4-BE49-F238E27FC236}">
                    <a16:creationId xmlns:a16="http://schemas.microsoft.com/office/drawing/2014/main" id="{5B6DB1E7-3092-48BF-A421-E8D2F64E9F5C}"/>
                  </a:ext>
                </a:extLst>
              </p:cNvPr>
              <p:cNvSpPr txBox="1"/>
              <p:nvPr/>
            </p:nvSpPr>
            <p:spPr>
              <a:xfrm>
                <a:off x="800518" y="1512803"/>
                <a:ext cx="3600000" cy="720000"/>
              </a:xfrm>
              <a:prstGeom prst="rect">
                <a:avLst/>
              </a:prstGeom>
              <a:solidFill>
                <a:srgbClr val="FAFAEA"/>
              </a:solidFill>
              <a:ln>
                <a:solidFill>
                  <a:schemeClr val="tx2">
                    <a:lumMod val="50000"/>
                  </a:schemeClr>
                </a:solidFill>
              </a:ln>
            </p:spPr>
            <p:txBody>
              <a:bodyPr wrap="square" rtlCol="0">
                <a:noAutofit/>
              </a:bodyPr>
              <a:lstStyle/>
              <a:p>
                <a:pPr marL="266700" indent="-266700"/>
                <a:r>
                  <a:rPr lang="en-GB" b="1" dirty="0"/>
                  <a:t>6.</a:t>
                </a:r>
                <a:r>
                  <a:rPr lang="en-GB" dirty="0"/>
                  <a:t>	Lithium-7 </a:t>
                </a:r>
              </a:p>
              <a:p>
                <a:pPr marL="342900" indent="-342900">
                  <a:buAutoNum type="arabicPeriod"/>
                </a:pPr>
                <a:endParaRPr lang="en-GB" dirty="0"/>
              </a:p>
            </p:txBody>
          </p:sp>
          <p:grpSp>
            <p:nvGrpSpPr>
              <p:cNvPr id="71" name="Group 70">
                <a:extLst>
                  <a:ext uri="{FF2B5EF4-FFF2-40B4-BE49-F238E27FC236}">
                    <a16:creationId xmlns:a16="http://schemas.microsoft.com/office/drawing/2014/main" id="{A0032B11-2C7A-45F9-9ECC-4CADD21E0971}"/>
                  </a:ext>
                </a:extLst>
              </p:cNvPr>
              <p:cNvGrpSpPr/>
              <p:nvPr/>
            </p:nvGrpSpPr>
            <p:grpSpPr>
              <a:xfrm>
                <a:off x="2793506" y="1500946"/>
                <a:ext cx="1157335" cy="743713"/>
                <a:chOff x="2613356" y="2661001"/>
                <a:chExt cx="1157335" cy="743713"/>
              </a:xfrm>
            </p:grpSpPr>
            <p:sp>
              <p:nvSpPr>
                <p:cNvPr id="72" name="TextBox 71">
                  <a:extLst>
                    <a:ext uri="{FF2B5EF4-FFF2-40B4-BE49-F238E27FC236}">
                      <a16:creationId xmlns:a16="http://schemas.microsoft.com/office/drawing/2014/main" id="{4E34A168-D672-47D1-A839-8D9C8FA7D460}"/>
                    </a:ext>
                  </a:extLst>
                </p:cNvPr>
                <p:cNvSpPr txBox="1"/>
                <p:nvPr/>
              </p:nvSpPr>
              <p:spPr>
                <a:xfrm>
                  <a:off x="2991809" y="2661001"/>
                  <a:ext cx="778882" cy="707886"/>
                </a:xfrm>
                <a:prstGeom prst="rect">
                  <a:avLst/>
                </a:prstGeom>
                <a:noFill/>
              </p:spPr>
              <p:txBody>
                <a:bodyPr wrap="square" rtlCol="0">
                  <a:spAutoFit/>
                </a:bodyPr>
                <a:lstStyle/>
                <a:p>
                  <a:r>
                    <a:rPr lang="en-GB" sz="4000" b="1" dirty="0">
                      <a:latin typeface="Arial Narrow" panose="020B0606020202030204" pitchFamily="34" charset="0"/>
                    </a:rPr>
                    <a:t>Li</a:t>
                  </a:r>
                </a:p>
              </p:txBody>
            </p:sp>
            <p:sp>
              <p:nvSpPr>
                <p:cNvPr id="73" name="TextBox 72">
                  <a:extLst>
                    <a:ext uri="{FF2B5EF4-FFF2-40B4-BE49-F238E27FC236}">
                      <a16:creationId xmlns:a16="http://schemas.microsoft.com/office/drawing/2014/main" id="{ABB75B92-2B3E-433B-BA87-F3E8FE073D24}"/>
                    </a:ext>
                  </a:extLst>
                </p:cNvPr>
                <p:cNvSpPr txBox="1"/>
                <p:nvPr/>
              </p:nvSpPr>
              <p:spPr>
                <a:xfrm>
                  <a:off x="2613356" y="2661001"/>
                  <a:ext cx="540000" cy="400110"/>
                </a:xfrm>
                <a:prstGeom prst="rect">
                  <a:avLst/>
                </a:prstGeom>
                <a:noFill/>
              </p:spPr>
              <p:txBody>
                <a:bodyPr wrap="square" rtlCol="0">
                  <a:spAutoFit/>
                </a:bodyPr>
                <a:lstStyle/>
                <a:p>
                  <a:pPr algn="r"/>
                  <a:r>
                    <a:rPr lang="en-GB" sz="2000" b="1" dirty="0">
                      <a:latin typeface="Arial Narrow" panose="020B0606020202030204" pitchFamily="34" charset="0"/>
                    </a:rPr>
                    <a:t>7</a:t>
                  </a:r>
                </a:p>
              </p:txBody>
            </p:sp>
            <p:sp>
              <p:nvSpPr>
                <p:cNvPr id="74" name="TextBox 73">
                  <a:extLst>
                    <a:ext uri="{FF2B5EF4-FFF2-40B4-BE49-F238E27FC236}">
                      <a16:creationId xmlns:a16="http://schemas.microsoft.com/office/drawing/2014/main" id="{9F15F58F-0C1C-4C0D-A918-F4AA6689CA72}"/>
                    </a:ext>
                  </a:extLst>
                </p:cNvPr>
                <p:cNvSpPr txBox="1"/>
                <p:nvPr/>
              </p:nvSpPr>
              <p:spPr>
                <a:xfrm>
                  <a:off x="2613356" y="3004604"/>
                  <a:ext cx="540000" cy="400110"/>
                </a:xfrm>
                <a:prstGeom prst="rect">
                  <a:avLst/>
                </a:prstGeom>
                <a:noFill/>
              </p:spPr>
              <p:txBody>
                <a:bodyPr wrap="square" rtlCol="0">
                  <a:spAutoFit/>
                </a:bodyPr>
                <a:lstStyle/>
                <a:p>
                  <a:pPr algn="r"/>
                  <a:r>
                    <a:rPr lang="en-GB" sz="2000" b="1" dirty="0">
                      <a:latin typeface="Arial Narrow" panose="020B0606020202030204" pitchFamily="34" charset="0"/>
                    </a:rPr>
                    <a:t>3</a:t>
                  </a:r>
                </a:p>
              </p:txBody>
            </p:sp>
          </p:grpSp>
        </p:grpSp>
        <p:grpSp>
          <p:nvGrpSpPr>
            <p:cNvPr id="75" name="Group 74">
              <a:extLst>
                <a:ext uri="{FF2B5EF4-FFF2-40B4-BE49-F238E27FC236}">
                  <a16:creationId xmlns:a16="http://schemas.microsoft.com/office/drawing/2014/main" id="{E3D1EB8C-9938-4300-B6B4-2C3168AEBB38}"/>
                </a:ext>
              </a:extLst>
            </p:cNvPr>
            <p:cNvGrpSpPr/>
            <p:nvPr/>
          </p:nvGrpSpPr>
          <p:grpSpPr>
            <a:xfrm>
              <a:off x="601077" y="4613761"/>
              <a:ext cx="3600000" cy="743713"/>
              <a:chOff x="800518" y="1500946"/>
              <a:chExt cx="3600000" cy="743713"/>
            </a:xfrm>
          </p:grpSpPr>
          <p:sp>
            <p:nvSpPr>
              <p:cNvPr id="76" name="TextBox 75">
                <a:extLst>
                  <a:ext uri="{FF2B5EF4-FFF2-40B4-BE49-F238E27FC236}">
                    <a16:creationId xmlns:a16="http://schemas.microsoft.com/office/drawing/2014/main" id="{80F11C26-FC63-4329-812C-D050E869E4D9}"/>
                  </a:ext>
                </a:extLst>
              </p:cNvPr>
              <p:cNvSpPr txBox="1"/>
              <p:nvPr/>
            </p:nvSpPr>
            <p:spPr>
              <a:xfrm>
                <a:off x="800518" y="1512803"/>
                <a:ext cx="3600000" cy="720000"/>
              </a:xfrm>
              <a:prstGeom prst="rect">
                <a:avLst/>
              </a:prstGeom>
              <a:solidFill>
                <a:srgbClr val="FAFAEA"/>
              </a:solidFill>
              <a:ln>
                <a:solidFill>
                  <a:schemeClr val="tx2">
                    <a:lumMod val="50000"/>
                  </a:schemeClr>
                </a:solidFill>
              </a:ln>
            </p:spPr>
            <p:txBody>
              <a:bodyPr wrap="square" rtlCol="0">
                <a:noAutofit/>
              </a:bodyPr>
              <a:lstStyle/>
              <a:p>
                <a:pPr marL="266700" indent="-266700"/>
                <a:r>
                  <a:rPr lang="en-GB" b="1" dirty="0"/>
                  <a:t>7.	</a:t>
                </a:r>
                <a:r>
                  <a:rPr lang="en-GB" dirty="0"/>
                  <a:t>Uranium-234 </a:t>
                </a:r>
              </a:p>
              <a:p>
                <a:pPr marL="342900" indent="-342900">
                  <a:buAutoNum type="arabicPeriod"/>
                </a:pPr>
                <a:endParaRPr lang="en-GB" dirty="0"/>
              </a:p>
            </p:txBody>
          </p:sp>
          <p:grpSp>
            <p:nvGrpSpPr>
              <p:cNvPr id="77" name="Group 76">
                <a:extLst>
                  <a:ext uri="{FF2B5EF4-FFF2-40B4-BE49-F238E27FC236}">
                    <a16:creationId xmlns:a16="http://schemas.microsoft.com/office/drawing/2014/main" id="{B76AD087-97E8-42CD-AB78-BFC099E429D7}"/>
                  </a:ext>
                </a:extLst>
              </p:cNvPr>
              <p:cNvGrpSpPr/>
              <p:nvPr/>
            </p:nvGrpSpPr>
            <p:grpSpPr>
              <a:xfrm>
                <a:off x="2793506" y="1500946"/>
                <a:ext cx="1157335" cy="743713"/>
                <a:chOff x="2613356" y="2661001"/>
                <a:chExt cx="1157335" cy="743713"/>
              </a:xfrm>
            </p:grpSpPr>
            <p:sp>
              <p:nvSpPr>
                <p:cNvPr id="78" name="TextBox 77">
                  <a:extLst>
                    <a:ext uri="{FF2B5EF4-FFF2-40B4-BE49-F238E27FC236}">
                      <a16:creationId xmlns:a16="http://schemas.microsoft.com/office/drawing/2014/main" id="{EFF24510-2891-4F6A-BE99-D58FF481746B}"/>
                    </a:ext>
                  </a:extLst>
                </p:cNvPr>
                <p:cNvSpPr txBox="1"/>
                <p:nvPr/>
              </p:nvSpPr>
              <p:spPr>
                <a:xfrm>
                  <a:off x="2991809" y="2661001"/>
                  <a:ext cx="778882" cy="707886"/>
                </a:xfrm>
                <a:prstGeom prst="rect">
                  <a:avLst/>
                </a:prstGeom>
                <a:noFill/>
              </p:spPr>
              <p:txBody>
                <a:bodyPr wrap="square" rtlCol="0">
                  <a:spAutoFit/>
                </a:bodyPr>
                <a:lstStyle/>
                <a:p>
                  <a:r>
                    <a:rPr lang="en-GB" sz="4000" b="1" dirty="0">
                      <a:latin typeface="Arial Narrow" panose="020B0606020202030204" pitchFamily="34" charset="0"/>
                    </a:rPr>
                    <a:t>U</a:t>
                  </a:r>
                </a:p>
              </p:txBody>
            </p:sp>
            <p:sp>
              <p:nvSpPr>
                <p:cNvPr id="79" name="TextBox 78">
                  <a:extLst>
                    <a:ext uri="{FF2B5EF4-FFF2-40B4-BE49-F238E27FC236}">
                      <a16:creationId xmlns:a16="http://schemas.microsoft.com/office/drawing/2014/main" id="{242F7685-FD3E-410A-8E18-ECC0A59E147D}"/>
                    </a:ext>
                  </a:extLst>
                </p:cNvPr>
                <p:cNvSpPr txBox="1"/>
                <p:nvPr/>
              </p:nvSpPr>
              <p:spPr>
                <a:xfrm>
                  <a:off x="2613356" y="2661001"/>
                  <a:ext cx="540000" cy="400110"/>
                </a:xfrm>
                <a:prstGeom prst="rect">
                  <a:avLst/>
                </a:prstGeom>
                <a:noFill/>
              </p:spPr>
              <p:txBody>
                <a:bodyPr wrap="square" rtlCol="0">
                  <a:spAutoFit/>
                </a:bodyPr>
                <a:lstStyle/>
                <a:p>
                  <a:pPr algn="r"/>
                  <a:r>
                    <a:rPr lang="en-GB" sz="2000" b="1" dirty="0">
                      <a:latin typeface="Arial Narrow" panose="020B0606020202030204" pitchFamily="34" charset="0"/>
                    </a:rPr>
                    <a:t>234</a:t>
                  </a:r>
                </a:p>
              </p:txBody>
            </p:sp>
            <p:sp>
              <p:nvSpPr>
                <p:cNvPr id="80" name="TextBox 79">
                  <a:extLst>
                    <a:ext uri="{FF2B5EF4-FFF2-40B4-BE49-F238E27FC236}">
                      <a16:creationId xmlns:a16="http://schemas.microsoft.com/office/drawing/2014/main" id="{992A5E19-C7ED-458B-8C6B-2D6EC81AAB66}"/>
                    </a:ext>
                  </a:extLst>
                </p:cNvPr>
                <p:cNvSpPr txBox="1"/>
                <p:nvPr/>
              </p:nvSpPr>
              <p:spPr>
                <a:xfrm>
                  <a:off x="2613356" y="3004604"/>
                  <a:ext cx="540000" cy="400110"/>
                </a:xfrm>
                <a:prstGeom prst="rect">
                  <a:avLst/>
                </a:prstGeom>
                <a:noFill/>
              </p:spPr>
              <p:txBody>
                <a:bodyPr wrap="square" rtlCol="0">
                  <a:spAutoFit/>
                </a:bodyPr>
                <a:lstStyle/>
                <a:p>
                  <a:pPr algn="r"/>
                  <a:r>
                    <a:rPr lang="en-GB" sz="2000" b="1" dirty="0">
                      <a:latin typeface="Arial Narrow" panose="020B0606020202030204" pitchFamily="34" charset="0"/>
                    </a:rPr>
                    <a:t>92</a:t>
                  </a:r>
                </a:p>
              </p:txBody>
            </p:sp>
          </p:grpSp>
        </p:grpSp>
        <p:grpSp>
          <p:nvGrpSpPr>
            <p:cNvPr id="81" name="Group 80">
              <a:extLst>
                <a:ext uri="{FF2B5EF4-FFF2-40B4-BE49-F238E27FC236}">
                  <a16:creationId xmlns:a16="http://schemas.microsoft.com/office/drawing/2014/main" id="{67846B1C-1003-417C-BAAB-A6E5085AEFFC}"/>
                </a:ext>
              </a:extLst>
            </p:cNvPr>
            <p:cNvGrpSpPr/>
            <p:nvPr/>
          </p:nvGrpSpPr>
          <p:grpSpPr>
            <a:xfrm>
              <a:off x="4942922" y="4613761"/>
              <a:ext cx="3600000" cy="743713"/>
              <a:chOff x="800518" y="1500946"/>
              <a:chExt cx="3600000" cy="743713"/>
            </a:xfrm>
          </p:grpSpPr>
          <p:sp>
            <p:nvSpPr>
              <p:cNvPr id="85" name="TextBox 84">
                <a:extLst>
                  <a:ext uri="{FF2B5EF4-FFF2-40B4-BE49-F238E27FC236}">
                    <a16:creationId xmlns:a16="http://schemas.microsoft.com/office/drawing/2014/main" id="{4B1C29C9-74FA-474C-8460-6DFA5A8AFC01}"/>
                  </a:ext>
                </a:extLst>
              </p:cNvPr>
              <p:cNvSpPr txBox="1"/>
              <p:nvPr/>
            </p:nvSpPr>
            <p:spPr>
              <a:xfrm>
                <a:off x="800518" y="1512803"/>
                <a:ext cx="3600000" cy="720000"/>
              </a:xfrm>
              <a:prstGeom prst="rect">
                <a:avLst/>
              </a:prstGeom>
              <a:solidFill>
                <a:srgbClr val="FAFAEA"/>
              </a:solidFill>
              <a:ln>
                <a:solidFill>
                  <a:schemeClr val="tx2">
                    <a:lumMod val="50000"/>
                  </a:schemeClr>
                </a:solidFill>
              </a:ln>
            </p:spPr>
            <p:txBody>
              <a:bodyPr wrap="square" rtlCol="0">
                <a:noAutofit/>
              </a:bodyPr>
              <a:lstStyle/>
              <a:p>
                <a:pPr marL="266700" indent="-266700"/>
                <a:r>
                  <a:rPr lang="en-GB" b="1" dirty="0"/>
                  <a:t>8.	</a:t>
                </a:r>
                <a:r>
                  <a:rPr lang="en-GB" dirty="0"/>
                  <a:t>Uranium-238 </a:t>
                </a:r>
              </a:p>
              <a:p>
                <a:pPr marL="342900" indent="-342900">
                  <a:buAutoNum type="arabicPeriod"/>
                </a:pPr>
                <a:endParaRPr lang="en-GB" dirty="0"/>
              </a:p>
            </p:txBody>
          </p:sp>
          <p:grpSp>
            <p:nvGrpSpPr>
              <p:cNvPr id="88" name="Group 87">
                <a:extLst>
                  <a:ext uri="{FF2B5EF4-FFF2-40B4-BE49-F238E27FC236}">
                    <a16:creationId xmlns:a16="http://schemas.microsoft.com/office/drawing/2014/main" id="{024454F5-F70D-47AE-A2A9-D1E2DD868D3B}"/>
                  </a:ext>
                </a:extLst>
              </p:cNvPr>
              <p:cNvGrpSpPr/>
              <p:nvPr/>
            </p:nvGrpSpPr>
            <p:grpSpPr>
              <a:xfrm>
                <a:off x="2793506" y="1500946"/>
                <a:ext cx="1157335" cy="743713"/>
                <a:chOff x="2613356" y="2661001"/>
                <a:chExt cx="1157335" cy="743713"/>
              </a:xfrm>
            </p:grpSpPr>
            <p:sp>
              <p:nvSpPr>
                <p:cNvPr id="89" name="TextBox 88">
                  <a:extLst>
                    <a:ext uri="{FF2B5EF4-FFF2-40B4-BE49-F238E27FC236}">
                      <a16:creationId xmlns:a16="http://schemas.microsoft.com/office/drawing/2014/main" id="{8A146970-5480-42FC-A402-6F677194D703}"/>
                    </a:ext>
                  </a:extLst>
                </p:cNvPr>
                <p:cNvSpPr txBox="1"/>
                <p:nvPr/>
              </p:nvSpPr>
              <p:spPr>
                <a:xfrm>
                  <a:off x="2991809" y="2661001"/>
                  <a:ext cx="778882" cy="707886"/>
                </a:xfrm>
                <a:prstGeom prst="rect">
                  <a:avLst/>
                </a:prstGeom>
                <a:noFill/>
              </p:spPr>
              <p:txBody>
                <a:bodyPr wrap="square" rtlCol="0">
                  <a:spAutoFit/>
                </a:bodyPr>
                <a:lstStyle/>
                <a:p>
                  <a:r>
                    <a:rPr lang="en-GB" sz="4000" b="1" dirty="0">
                      <a:latin typeface="Arial Narrow" panose="020B0606020202030204" pitchFamily="34" charset="0"/>
                    </a:rPr>
                    <a:t>U</a:t>
                  </a:r>
                </a:p>
              </p:txBody>
            </p:sp>
            <p:sp>
              <p:nvSpPr>
                <p:cNvPr id="90" name="TextBox 89">
                  <a:extLst>
                    <a:ext uri="{FF2B5EF4-FFF2-40B4-BE49-F238E27FC236}">
                      <a16:creationId xmlns:a16="http://schemas.microsoft.com/office/drawing/2014/main" id="{B1A0396A-6E55-448C-8CC7-A69F485C8ED9}"/>
                    </a:ext>
                  </a:extLst>
                </p:cNvPr>
                <p:cNvSpPr txBox="1"/>
                <p:nvPr/>
              </p:nvSpPr>
              <p:spPr>
                <a:xfrm>
                  <a:off x="2613356" y="2661001"/>
                  <a:ext cx="540000" cy="400110"/>
                </a:xfrm>
                <a:prstGeom prst="rect">
                  <a:avLst/>
                </a:prstGeom>
                <a:noFill/>
              </p:spPr>
              <p:txBody>
                <a:bodyPr wrap="square" rtlCol="0">
                  <a:spAutoFit/>
                </a:bodyPr>
                <a:lstStyle/>
                <a:p>
                  <a:pPr algn="r"/>
                  <a:r>
                    <a:rPr lang="en-GB" sz="2000" b="1" dirty="0">
                      <a:latin typeface="Arial Narrow" panose="020B0606020202030204" pitchFamily="34" charset="0"/>
                    </a:rPr>
                    <a:t>238</a:t>
                  </a:r>
                </a:p>
              </p:txBody>
            </p:sp>
            <p:sp>
              <p:nvSpPr>
                <p:cNvPr id="91" name="TextBox 90">
                  <a:extLst>
                    <a:ext uri="{FF2B5EF4-FFF2-40B4-BE49-F238E27FC236}">
                      <a16:creationId xmlns:a16="http://schemas.microsoft.com/office/drawing/2014/main" id="{6EB7EB03-43A9-472F-A1A9-801ED3BEFE51}"/>
                    </a:ext>
                  </a:extLst>
                </p:cNvPr>
                <p:cNvSpPr txBox="1"/>
                <p:nvPr/>
              </p:nvSpPr>
              <p:spPr>
                <a:xfrm>
                  <a:off x="2613356" y="3004604"/>
                  <a:ext cx="540000" cy="400110"/>
                </a:xfrm>
                <a:prstGeom prst="rect">
                  <a:avLst/>
                </a:prstGeom>
                <a:noFill/>
              </p:spPr>
              <p:txBody>
                <a:bodyPr wrap="square" rtlCol="0">
                  <a:spAutoFit/>
                </a:bodyPr>
                <a:lstStyle/>
                <a:p>
                  <a:pPr algn="r"/>
                  <a:r>
                    <a:rPr lang="en-GB" sz="2000" b="1" dirty="0">
                      <a:latin typeface="Arial Narrow" panose="020B0606020202030204" pitchFamily="34" charset="0"/>
                    </a:rPr>
                    <a:t>92</a:t>
                  </a:r>
                </a:p>
              </p:txBody>
            </p:sp>
          </p:grpSp>
        </p:grpSp>
      </p:grpSp>
    </p:spTree>
    <p:extLst>
      <p:ext uri="{BB962C8B-B14F-4D97-AF65-F5344CB8AC3E}">
        <p14:creationId xmlns:p14="http://schemas.microsoft.com/office/powerpoint/2010/main" val="27552268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3"/>
          <a:stretch>
            <a:fillRect/>
          </a:stretch>
        </p:blipFill>
        <p:spPr>
          <a:xfrm>
            <a:off x="0"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Accounting for atoms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14" name="Group 13">
            <a:extLst>
              <a:ext uri="{FF2B5EF4-FFF2-40B4-BE49-F238E27FC236}">
                <a16:creationId xmlns:a16="http://schemas.microsoft.com/office/drawing/2014/main" id="{544AF2DA-DD97-4EF9-BFE3-5A88E85EDBCA}"/>
              </a:ext>
            </a:extLst>
          </p:cNvPr>
          <p:cNvGrpSpPr/>
          <p:nvPr/>
        </p:nvGrpSpPr>
        <p:grpSpPr>
          <a:xfrm>
            <a:off x="457200" y="863127"/>
            <a:ext cx="8285163" cy="1868498"/>
            <a:chOff x="457200" y="863127"/>
            <a:chExt cx="8285163" cy="1868498"/>
          </a:xfrm>
        </p:grpSpPr>
        <p:sp>
          <p:nvSpPr>
            <p:cNvPr id="12" name="Text Placeholder 16"/>
            <p:cNvSpPr txBox="1">
              <a:spLocks/>
            </p:cNvSpPr>
            <p:nvPr/>
          </p:nvSpPr>
          <p:spPr>
            <a:xfrm>
              <a:off x="457200" y="863127"/>
              <a:ext cx="8285163" cy="1868498"/>
            </a:xfrm>
            <a:prstGeom prst="rect">
              <a:avLst/>
            </a:prstGeom>
            <a:solidFill>
              <a:srgbClr val="FAFAEA"/>
            </a:solidFill>
            <a:ln>
              <a:solidFill>
                <a:schemeClr val="tx2">
                  <a:lumMod val="50000"/>
                </a:schemeClr>
              </a:solidFill>
            </a:ln>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1813" lvl="0" indent="-531813">
                <a:defRPr/>
              </a:pPr>
              <a:r>
                <a:rPr lang="en-US" b="1" dirty="0"/>
                <a:t>9.	</a:t>
              </a:r>
              <a:r>
                <a:rPr lang="en-US" dirty="0"/>
                <a:t>Uranium has three common isotopes.</a:t>
              </a:r>
            </a:p>
            <a:p>
              <a:pPr marL="266700" lvl="0" indent="-266700">
                <a:defRPr/>
              </a:pPr>
              <a:r>
                <a:rPr lang="en-US" dirty="0"/>
                <a:t>	</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890588" marR="0" lvl="0" indent="-358775" algn="l" defTabSz="914400" rtl="0" eaLnBrk="1" fontAlgn="auto" latinLnBrk="0" hangingPunct="1">
                <a:lnSpc>
                  <a:spcPct val="114000"/>
                </a:lnSpc>
                <a:spcBef>
                  <a:spcPct val="20000"/>
                </a:spcBef>
                <a:spcAft>
                  <a:spcPts val="0"/>
                </a:spcAft>
                <a:buClrTx/>
                <a:buSzTx/>
                <a:buFont typeface="+mj-lt"/>
                <a:buNone/>
                <a:tabLst/>
                <a:defRPr/>
              </a:pPr>
              <a:r>
                <a:rPr kumimoji="0" lang="en-US" sz="18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What do these three isotopes have in common?</a:t>
              </a:r>
            </a:p>
            <a:p>
              <a:pPr marL="890588" marR="0" lvl="0" indent="-358775" algn="l" defTabSz="914400" rtl="0" eaLnBrk="1" fontAlgn="auto" latinLnBrk="0" hangingPunct="1">
                <a:lnSpc>
                  <a:spcPct val="114000"/>
                </a:lnSpc>
                <a:spcBef>
                  <a:spcPct val="20000"/>
                </a:spcBef>
                <a:spcAft>
                  <a:spcPts val="0"/>
                </a:spcAft>
                <a:buClrTx/>
                <a:buSzTx/>
                <a:buFont typeface="+mj-lt"/>
                <a:buNone/>
                <a:tabLst/>
                <a:defRPr/>
              </a:pPr>
              <a:r>
                <a:rPr lang="en-US" b="1" dirty="0"/>
                <a:t>b.</a:t>
              </a:r>
              <a:r>
                <a:rPr lang="en-US" dirty="0"/>
                <a:t>	How are they different to each other?</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10" name="Group 9">
              <a:extLst>
                <a:ext uri="{FF2B5EF4-FFF2-40B4-BE49-F238E27FC236}">
                  <a16:creationId xmlns:a16="http://schemas.microsoft.com/office/drawing/2014/main" id="{88C3DE2E-1460-43F3-A68A-1E7B41D3816E}"/>
                </a:ext>
              </a:extLst>
            </p:cNvPr>
            <p:cNvGrpSpPr/>
            <p:nvPr/>
          </p:nvGrpSpPr>
          <p:grpSpPr>
            <a:xfrm>
              <a:off x="2685488" y="1249504"/>
              <a:ext cx="3828585" cy="743713"/>
              <a:chOff x="2630128" y="1261079"/>
              <a:chExt cx="3828585" cy="743713"/>
            </a:xfrm>
          </p:grpSpPr>
          <p:grpSp>
            <p:nvGrpSpPr>
              <p:cNvPr id="9" name="Group 8">
                <a:extLst>
                  <a:ext uri="{FF2B5EF4-FFF2-40B4-BE49-F238E27FC236}">
                    <a16:creationId xmlns:a16="http://schemas.microsoft.com/office/drawing/2014/main" id="{9044BB13-333C-4F7B-95FD-2AEC3725AF20}"/>
                  </a:ext>
                </a:extLst>
              </p:cNvPr>
              <p:cNvGrpSpPr/>
              <p:nvPr/>
            </p:nvGrpSpPr>
            <p:grpSpPr>
              <a:xfrm>
                <a:off x="2630128" y="1261079"/>
                <a:ext cx="1157335" cy="743713"/>
                <a:chOff x="6935910" y="3576016"/>
                <a:chExt cx="1157335" cy="743713"/>
              </a:xfrm>
            </p:grpSpPr>
            <p:sp>
              <p:nvSpPr>
                <p:cNvPr id="55" name="TextBox 54">
                  <a:extLst>
                    <a:ext uri="{FF2B5EF4-FFF2-40B4-BE49-F238E27FC236}">
                      <a16:creationId xmlns:a16="http://schemas.microsoft.com/office/drawing/2014/main" id="{4DBB9EAA-5E23-48D6-B8C0-4F1FB0D6B371}"/>
                    </a:ext>
                  </a:extLst>
                </p:cNvPr>
                <p:cNvSpPr txBox="1"/>
                <p:nvPr/>
              </p:nvSpPr>
              <p:spPr>
                <a:xfrm>
                  <a:off x="7314363" y="3576016"/>
                  <a:ext cx="778882" cy="707886"/>
                </a:xfrm>
                <a:prstGeom prst="rect">
                  <a:avLst/>
                </a:prstGeom>
                <a:noFill/>
              </p:spPr>
              <p:txBody>
                <a:bodyPr wrap="square" rtlCol="0">
                  <a:spAutoFit/>
                </a:bodyPr>
                <a:lstStyle/>
                <a:p>
                  <a:r>
                    <a:rPr lang="en-GB" sz="4000" b="1" dirty="0">
                      <a:latin typeface="Arial Narrow" panose="020B0606020202030204" pitchFamily="34" charset="0"/>
                    </a:rPr>
                    <a:t>U</a:t>
                  </a:r>
                </a:p>
              </p:txBody>
            </p:sp>
            <p:sp>
              <p:nvSpPr>
                <p:cNvPr id="56" name="TextBox 55">
                  <a:extLst>
                    <a:ext uri="{FF2B5EF4-FFF2-40B4-BE49-F238E27FC236}">
                      <a16:creationId xmlns:a16="http://schemas.microsoft.com/office/drawing/2014/main" id="{1493A469-51C1-4FC5-9F77-3A631E065BF6}"/>
                    </a:ext>
                  </a:extLst>
                </p:cNvPr>
                <p:cNvSpPr txBox="1"/>
                <p:nvPr/>
              </p:nvSpPr>
              <p:spPr>
                <a:xfrm>
                  <a:off x="6935910" y="3576016"/>
                  <a:ext cx="540000" cy="400110"/>
                </a:xfrm>
                <a:prstGeom prst="rect">
                  <a:avLst/>
                </a:prstGeom>
                <a:noFill/>
              </p:spPr>
              <p:txBody>
                <a:bodyPr wrap="square" rtlCol="0">
                  <a:spAutoFit/>
                </a:bodyPr>
                <a:lstStyle/>
                <a:p>
                  <a:pPr algn="r"/>
                  <a:r>
                    <a:rPr lang="en-GB" sz="2000" b="1" dirty="0">
                      <a:latin typeface="Arial Narrow" panose="020B0606020202030204" pitchFamily="34" charset="0"/>
                    </a:rPr>
                    <a:t>234</a:t>
                  </a:r>
                </a:p>
              </p:txBody>
            </p:sp>
            <p:sp>
              <p:nvSpPr>
                <p:cNvPr id="57" name="TextBox 56">
                  <a:extLst>
                    <a:ext uri="{FF2B5EF4-FFF2-40B4-BE49-F238E27FC236}">
                      <a16:creationId xmlns:a16="http://schemas.microsoft.com/office/drawing/2014/main" id="{A09D4EAB-CB78-4917-AC64-0F63015E4579}"/>
                    </a:ext>
                  </a:extLst>
                </p:cNvPr>
                <p:cNvSpPr txBox="1"/>
                <p:nvPr/>
              </p:nvSpPr>
              <p:spPr>
                <a:xfrm>
                  <a:off x="6935910" y="3919619"/>
                  <a:ext cx="540000" cy="400110"/>
                </a:xfrm>
                <a:prstGeom prst="rect">
                  <a:avLst/>
                </a:prstGeom>
                <a:noFill/>
              </p:spPr>
              <p:txBody>
                <a:bodyPr wrap="square" rtlCol="0">
                  <a:spAutoFit/>
                </a:bodyPr>
                <a:lstStyle/>
                <a:p>
                  <a:pPr algn="r"/>
                  <a:r>
                    <a:rPr lang="en-GB" sz="2000" b="1" dirty="0">
                      <a:latin typeface="Arial Narrow" panose="020B0606020202030204" pitchFamily="34" charset="0"/>
                    </a:rPr>
                    <a:t>92</a:t>
                  </a:r>
                </a:p>
              </p:txBody>
            </p:sp>
          </p:grpSp>
          <p:grpSp>
            <p:nvGrpSpPr>
              <p:cNvPr id="59" name="Group 58">
                <a:extLst>
                  <a:ext uri="{FF2B5EF4-FFF2-40B4-BE49-F238E27FC236}">
                    <a16:creationId xmlns:a16="http://schemas.microsoft.com/office/drawing/2014/main" id="{F06C1B4B-81A8-4253-B670-C8246724FD7E}"/>
                  </a:ext>
                </a:extLst>
              </p:cNvPr>
              <p:cNvGrpSpPr/>
              <p:nvPr/>
            </p:nvGrpSpPr>
            <p:grpSpPr>
              <a:xfrm>
                <a:off x="3965753" y="1261079"/>
                <a:ext cx="1157335" cy="743713"/>
                <a:chOff x="6935910" y="3576016"/>
                <a:chExt cx="1157335" cy="743713"/>
              </a:xfrm>
            </p:grpSpPr>
            <p:sp>
              <p:nvSpPr>
                <p:cNvPr id="60" name="TextBox 59">
                  <a:extLst>
                    <a:ext uri="{FF2B5EF4-FFF2-40B4-BE49-F238E27FC236}">
                      <a16:creationId xmlns:a16="http://schemas.microsoft.com/office/drawing/2014/main" id="{C650409E-2AE3-423A-A276-0819BF8EC02D}"/>
                    </a:ext>
                  </a:extLst>
                </p:cNvPr>
                <p:cNvSpPr txBox="1"/>
                <p:nvPr/>
              </p:nvSpPr>
              <p:spPr>
                <a:xfrm>
                  <a:off x="7314363" y="3576016"/>
                  <a:ext cx="778882" cy="707886"/>
                </a:xfrm>
                <a:prstGeom prst="rect">
                  <a:avLst/>
                </a:prstGeom>
                <a:noFill/>
              </p:spPr>
              <p:txBody>
                <a:bodyPr wrap="square" rtlCol="0">
                  <a:spAutoFit/>
                </a:bodyPr>
                <a:lstStyle/>
                <a:p>
                  <a:r>
                    <a:rPr lang="en-GB" sz="4000" b="1" dirty="0">
                      <a:latin typeface="Arial Narrow" panose="020B0606020202030204" pitchFamily="34" charset="0"/>
                    </a:rPr>
                    <a:t>U</a:t>
                  </a:r>
                </a:p>
              </p:txBody>
            </p:sp>
            <p:sp>
              <p:nvSpPr>
                <p:cNvPr id="61" name="TextBox 60">
                  <a:extLst>
                    <a:ext uri="{FF2B5EF4-FFF2-40B4-BE49-F238E27FC236}">
                      <a16:creationId xmlns:a16="http://schemas.microsoft.com/office/drawing/2014/main" id="{8E8F7422-4B86-421E-95D7-0F154CDEA9D7}"/>
                    </a:ext>
                  </a:extLst>
                </p:cNvPr>
                <p:cNvSpPr txBox="1"/>
                <p:nvPr/>
              </p:nvSpPr>
              <p:spPr>
                <a:xfrm>
                  <a:off x="6935910" y="3576016"/>
                  <a:ext cx="540000" cy="400110"/>
                </a:xfrm>
                <a:prstGeom prst="rect">
                  <a:avLst/>
                </a:prstGeom>
                <a:noFill/>
              </p:spPr>
              <p:txBody>
                <a:bodyPr wrap="square" rtlCol="0">
                  <a:spAutoFit/>
                </a:bodyPr>
                <a:lstStyle/>
                <a:p>
                  <a:pPr algn="r"/>
                  <a:r>
                    <a:rPr lang="en-GB" sz="2000" b="1" dirty="0">
                      <a:latin typeface="Arial Narrow" panose="020B0606020202030204" pitchFamily="34" charset="0"/>
                    </a:rPr>
                    <a:t>235</a:t>
                  </a:r>
                </a:p>
              </p:txBody>
            </p:sp>
            <p:sp>
              <p:nvSpPr>
                <p:cNvPr id="62" name="TextBox 61">
                  <a:extLst>
                    <a:ext uri="{FF2B5EF4-FFF2-40B4-BE49-F238E27FC236}">
                      <a16:creationId xmlns:a16="http://schemas.microsoft.com/office/drawing/2014/main" id="{91768E98-4145-4EBC-8ED9-4C87E78E15F5}"/>
                    </a:ext>
                  </a:extLst>
                </p:cNvPr>
                <p:cNvSpPr txBox="1"/>
                <p:nvPr/>
              </p:nvSpPr>
              <p:spPr>
                <a:xfrm>
                  <a:off x="6935910" y="3919619"/>
                  <a:ext cx="540000" cy="400110"/>
                </a:xfrm>
                <a:prstGeom prst="rect">
                  <a:avLst/>
                </a:prstGeom>
                <a:noFill/>
              </p:spPr>
              <p:txBody>
                <a:bodyPr wrap="square" rtlCol="0">
                  <a:spAutoFit/>
                </a:bodyPr>
                <a:lstStyle/>
                <a:p>
                  <a:pPr algn="r"/>
                  <a:r>
                    <a:rPr lang="en-GB" sz="2000" b="1" dirty="0">
                      <a:latin typeface="Arial Narrow" panose="020B0606020202030204" pitchFamily="34" charset="0"/>
                    </a:rPr>
                    <a:t>92</a:t>
                  </a:r>
                </a:p>
              </p:txBody>
            </p:sp>
          </p:grpSp>
          <p:grpSp>
            <p:nvGrpSpPr>
              <p:cNvPr id="82" name="Group 81">
                <a:extLst>
                  <a:ext uri="{FF2B5EF4-FFF2-40B4-BE49-F238E27FC236}">
                    <a16:creationId xmlns:a16="http://schemas.microsoft.com/office/drawing/2014/main" id="{9F92D1C9-B121-41F6-994A-45B8BA567BF9}"/>
                  </a:ext>
                </a:extLst>
              </p:cNvPr>
              <p:cNvGrpSpPr/>
              <p:nvPr/>
            </p:nvGrpSpPr>
            <p:grpSpPr>
              <a:xfrm>
                <a:off x="5301378" y="1261079"/>
                <a:ext cx="1157335" cy="743713"/>
                <a:chOff x="6935910" y="3576016"/>
                <a:chExt cx="1157335" cy="743713"/>
              </a:xfrm>
            </p:grpSpPr>
            <p:sp>
              <p:nvSpPr>
                <p:cNvPr id="83" name="TextBox 82">
                  <a:extLst>
                    <a:ext uri="{FF2B5EF4-FFF2-40B4-BE49-F238E27FC236}">
                      <a16:creationId xmlns:a16="http://schemas.microsoft.com/office/drawing/2014/main" id="{6F1C3299-2BB2-4469-A642-D3C1ADB7037B}"/>
                    </a:ext>
                  </a:extLst>
                </p:cNvPr>
                <p:cNvSpPr txBox="1"/>
                <p:nvPr/>
              </p:nvSpPr>
              <p:spPr>
                <a:xfrm>
                  <a:off x="7314363" y="3576016"/>
                  <a:ext cx="778882" cy="707886"/>
                </a:xfrm>
                <a:prstGeom prst="rect">
                  <a:avLst/>
                </a:prstGeom>
                <a:noFill/>
              </p:spPr>
              <p:txBody>
                <a:bodyPr wrap="square" rtlCol="0">
                  <a:spAutoFit/>
                </a:bodyPr>
                <a:lstStyle/>
                <a:p>
                  <a:r>
                    <a:rPr lang="en-GB" sz="4000" b="1" dirty="0">
                      <a:latin typeface="Arial Narrow" panose="020B0606020202030204" pitchFamily="34" charset="0"/>
                    </a:rPr>
                    <a:t>U</a:t>
                  </a:r>
                </a:p>
              </p:txBody>
            </p:sp>
            <p:sp>
              <p:nvSpPr>
                <p:cNvPr id="84" name="TextBox 83">
                  <a:extLst>
                    <a:ext uri="{FF2B5EF4-FFF2-40B4-BE49-F238E27FC236}">
                      <a16:creationId xmlns:a16="http://schemas.microsoft.com/office/drawing/2014/main" id="{2DBC615B-B6BB-48EE-8F25-07E1E93A6C7F}"/>
                    </a:ext>
                  </a:extLst>
                </p:cNvPr>
                <p:cNvSpPr txBox="1"/>
                <p:nvPr/>
              </p:nvSpPr>
              <p:spPr>
                <a:xfrm>
                  <a:off x="6935910" y="3576016"/>
                  <a:ext cx="540000" cy="400110"/>
                </a:xfrm>
                <a:prstGeom prst="rect">
                  <a:avLst/>
                </a:prstGeom>
                <a:noFill/>
              </p:spPr>
              <p:txBody>
                <a:bodyPr wrap="square" rtlCol="0">
                  <a:spAutoFit/>
                </a:bodyPr>
                <a:lstStyle/>
                <a:p>
                  <a:pPr algn="r"/>
                  <a:r>
                    <a:rPr lang="en-GB" sz="2000" b="1" dirty="0">
                      <a:latin typeface="Arial Narrow" panose="020B0606020202030204" pitchFamily="34" charset="0"/>
                    </a:rPr>
                    <a:t>238</a:t>
                  </a:r>
                </a:p>
              </p:txBody>
            </p:sp>
            <p:sp>
              <p:nvSpPr>
                <p:cNvPr id="86" name="TextBox 85">
                  <a:extLst>
                    <a:ext uri="{FF2B5EF4-FFF2-40B4-BE49-F238E27FC236}">
                      <a16:creationId xmlns:a16="http://schemas.microsoft.com/office/drawing/2014/main" id="{B0A12C37-D361-4F9C-BD3B-7CBF06AF494E}"/>
                    </a:ext>
                  </a:extLst>
                </p:cNvPr>
                <p:cNvSpPr txBox="1"/>
                <p:nvPr/>
              </p:nvSpPr>
              <p:spPr>
                <a:xfrm>
                  <a:off x="6935910" y="3919619"/>
                  <a:ext cx="540000" cy="400110"/>
                </a:xfrm>
                <a:prstGeom prst="rect">
                  <a:avLst/>
                </a:prstGeom>
                <a:noFill/>
              </p:spPr>
              <p:txBody>
                <a:bodyPr wrap="square" rtlCol="0">
                  <a:spAutoFit/>
                </a:bodyPr>
                <a:lstStyle/>
                <a:p>
                  <a:pPr algn="r"/>
                  <a:r>
                    <a:rPr lang="en-GB" sz="2000" b="1" dirty="0">
                      <a:latin typeface="Arial Narrow" panose="020B0606020202030204" pitchFamily="34" charset="0"/>
                    </a:rPr>
                    <a:t>92</a:t>
                  </a:r>
                </a:p>
              </p:txBody>
            </p:sp>
          </p:grpSp>
        </p:grpSp>
      </p:grpSp>
      <p:grpSp>
        <p:nvGrpSpPr>
          <p:cNvPr id="13" name="Group 12">
            <a:extLst>
              <a:ext uri="{FF2B5EF4-FFF2-40B4-BE49-F238E27FC236}">
                <a16:creationId xmlns:a16="http://schemas.microsoft.com/office/drawing/2014/main" id="{69A7C77F-F8DB-4307-AE9D-E2C47E516694}"/>
              </a:ext>
            </a:extLst>
          </p:cNvPr>
          <p:cNvGrpSpPr/>
          <p:nvPr/>
        </p:nvGrpSpPr>
        <p:grpSpPr>
          <a:xfrm>
            <a:off x="457200" y="3075228"/>
            <a:ext cx="8285163" cy="1868498"/>
            <a:chOff x="457200" y="3075228"/>
            <a:chExt cx="8285163" cy="1868498"/>
          </a:xfrm>
          <a:solidFill>
            <a:srgbClr val="FAFAEA"/>
          </a:solidFill>
        </p:grpSpPr>
        <p:sp>
          <p:nvSpPr>
            <p:cNvPr id="87" name="Text Placeholder 16">
              <a:extLst>
                <a:ext uri="{FF2B5EF4-FFF2-40B4-BE49-F238E27FC236}">
                  <a16:creationId xmlns:a16="http://schemas.microsoft.com/office/drawing/2014/main" id="{72EF668E-F9C3-42C7-B9B0-3E0A79A1C717}"/>
                </a:ext>
              </a:extLst>
            </p:cNvPr>
            <p:cNvSpPr txBox="1">
              <a:spLocks/>
            </p:cNvSpPr>
            <p:nvPr/>
          </p:nvSpPr>
          <p:spPr>
            <a:xfrm>
              <a:off x="457200" y="3075228"/>
              <a:ext cx="8285163" cy="1868498"/>
            </a:xfrm>
            <a:prstGeom prst="rect">
              <a:avLst/>
            </a:prstGeom>
            <a:grpFill/>
            <a:ln>
              <a:solidFill>
                <a:schemeClr val="tx2">
                  <a:lumMod val="50000"/>
                </a:schemeClr>
              </a:solidFill>
            </a:ln>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31813" lvl="0" indent="-531813">
                <a:defRPr/>
              </a:pPr>
              <a:r>
                <a:rPr lang="en-US" b="1" dirty="0"/>
                <a:t>10.	</a:t>
              </a:r>
              <a:r>
                <a:rPr lang="en-US" dirty="0"/>
                <a:t>Chlorine has two common isotopes.</a:t>
              </a:r>
            </a:p>
            <a:p>
              <a:pPr marL="266700" lvl="0" indent="-266700">
                <a:defRPr/>
              </a:pPr>
              <a:r>
                <a:rPr lang="en-US" dirty="0"/>
                <a:t>	</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890588" marR="0" lvl="0" indent="-358775" algn="l" defTabSz="914400" rtl="0" eaLnBrk="1" fontAlgn="auto" latinLnBrk="0" hangingPunct="1">
                <a:lnSpc>
                  <a:spcPct val="114000"/>
                </a:lnSpc>
                <a:spcBef>
                  <a:spcPct val="20000"/>
                </a:spcBef>
                <a:spcAft>
                  <a:spcPts val="0"/>
                </a:spcAft>
                <a:buClrTx/>
                <a:buSzTx/>
                <a:buFont typeface="+mj-lt"/>
                <a:buNone/>
                <a:tabLst/>
                <a:defRPr/>
              </a:pPr>
              <a:r>
                <a:rPr kumimoji="0" lang="en-US" sz="18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What do these two isotopes have in common?</a:t>
              </a:r>
            </a:p>
            <a:p>
              <a:pPr marL="890588" marR="0" lvl="0" indent="-358775" algn="l" defTabSz="914400" rtl="0" eaLnBrk="1" fontAlgn="auto" latinLnBrk="0" hangingPunct="1">
                <a:lnSpc>
                  <a:spcPct val="114000"/>
                </a:lnSpc>
                <a:spcBef>
                  <a:spcPct val="20000"/>
                </a:spcBef>
                <a:spcAft>
                  <a:spcPts val="0"/>
                </a:spcAft>
                <a:buClrTx/>
                <a:buSzTx/>
                <a:buFont typeface="+mj-lt"/>
                <a:buNone/>
                <a:tabLst/>
                <a:defRPr/>
              </a:pPr>
              <a:r>
                <a:rPr lang="en-US" b="1" dirty="0"/>
                <a:t>b.</a:t>
              </a:r>
              <a:r>
                <a:rPr lang="en-US" dirty="0"/>
                <a:t>	How are they different to each other?</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92" name="Group 91">
              <a:extLst>
                <a:ext uri="{FF2B5EF4-FFF2-40B4-BE49-F238E27FC236}">
                  <a16:creationId xmlns:a16="http://schemas.microsoft.com/office/drawing/2014/main" id="{DFCD14B3-FCCB-4208-8102-341F6E99F979}"/>
                </a:ext>
              </a:extLst>
            </p:cNvPr>
            <p:cNvGrpSpPr/>
            <p:nvPr/>
          </p:nvGrpSpPr>
          <p:grpSpPr>
            <a:xfrm>
              <a:off x="3153086" y="3429000"/>
              <a:ext cx="2492960" cy="743713"/>
              <a:chOff x="2630128" y="1261079"/>
              <a:chExt cx="2492960" cy="743713"/>
            </a:xfrm>
            <a:grpFill/>
          </p:grpSpPr>
          <p:grpSp>
            <p:nvGrpSpPr>
              <p:cNvPr id="93" name="Group 92">
                <a:extLst>
                  <a:ext uri="{FF2B5EF4-FFF2-40B4-BE49-F238E27FC236}">
                    <a16:creationId xmlns:a16="http://schemas.microsoft.com/office/drawing/2014/main" id="{9568D0D1-B51E-4146-8E20-CD39EE1B4CCC}"/>
                  </a:ext>
                </a:extLst>
              </p:cNvPr>
              <p:cNvGrpSpPr/>
              <p:nvPr/>
            </p:nvGrpSpPr>
            <p:grpSpPr>
              <a:xfrm>
                <a:off x="2630128" y="1261079"/>
                <a:ext cx="1157335" cy="743713"/>
                <a:chOff x="6935910" y="3576016"/>
                <a:chExt cx="1157335" cy="743713"/>
              </a:xfrm>
              <a:grpFill/>
            </p:grpSpPr>
            <p:sp>
              <p:nvSpPr>
                <p:cNvPr id="102" name="TextBox 101">
                  <a:extLst>
                    <a:ext uri="{FF2B5EF4-FFF2-40B4-BE49-F238E27FC236}">
                      <a16:creationId xmlns:a16="http://schemas.microsoft.com/office/drawing/2014/main" id="{0AA58D21-F48F-42D8-82C9-3B5F8FB5A0FB}"/>
                    </a:ext>
                  </a:extLst>
                </p:cNvPr>
                <p:cNvSpPr txBox="1"/>
                <p:nvPr/>
              </p:nvSpPr>
              <p:spPr>
                <a:xfrm>
                  <a:off x="7314363" y="3576016"/>
                  <a:ext cx="778882" cy="707886"/>
                </a:xfrm>
                <a:prstGeom prst="rect">
                  <a:avLst/>
                </a:prstGeom>
                <a:noFill/>
                <a:ln>
                  <a:noFill/>
                </a:ln>
              </p:spPr>
              <p:txBody>
                <a:bodyPr wrap="square" rtlCol="0">
                  <a:spAutoFit/>
                </a:bodyPr>
                <a:lstStyle/>
                <a:p>
                  <a:r>
                    <a:rPr lang="en-GB" sz="4000" b="1" dirty="0">
                      <a:latin typeface="Arial Narrow" panose="020B0606020202030204" pitchFamily="34" charset="0"/>
                    </a:rPr>
                    <a:t>Cl</a:t>
                  </a:r>
                </a:p>
              </p:txBody>
            </p:sp>
            <p:sp>
              <p:nvSpPr>
                <p:cNvPr id="103" name="TextBox 102">
                  <a:extLst>
                    <a:ext uri="{FF2B5EF4-FFF2-40B4-BE49-F238E27FC236}">
                      <a16:creationId xmlns:a16="http://schemas.microsoft.com/office/drawing/2014/main" id="{5D17D9B7-35F0-4617-A725-F5D006021E6E}"/>
                    </a:ext>
                  </a:extLst>
                </p:cNvPr>
                <p:cNvSpPr txBox="1"/>
                <p:nvPr/>
              </p:nvSpPr>
              <p:spPr>
                <a:xfrm>
                  <a:off x="6935910" y="3576016"/>
                  <a:ext cx="540000" cy="400110"/>
                </a:xfrm>
                <a:prstGeom prst="rect">
                  <a:avLst/>
                </a:prstGeom>
                <a:noFill/>
                <a:ln>
                  <a:noFill/>
                </a:ln>
              </p:spPr>
              <p:txBody>
                <a:bodyPr wrap="square" rtlCol="0">
                  <a:spAutoFit/>
                </a:bodyPr>
                <a:lstStyle/>
                <a:p>
                  <a:pPr algn="r"/>
                  <a:r>
                    <a:rPr lang="en-GB" sz="2000" b="1" dirty="0">
                      <a:latin typeface="Arial Narrow" panose="020B0606020202030204" pitchFamily="34" charset="0"/>
                    </a:rPr>
                    <a:t>35</a:t>
                  </a:r>
                </a:p>
              </p:txBody>
            </p:sp>
            <p:sp>
              <p:nvSpPr>
                <p:cNvPr id="104" name="TextBox 103">
                  <a:extLst>
                    <a:ext uri="{FF2B5EF4-FFF2-40B4-BE49-F238E27FC236}">
                      <a16:creationId xmlns:a16="http://schemas.microsoft.com/office/drawing/2014/main" id="{3AC8E704-80E3-470C-BE80-A753902EE445}"/>
                    </a:ext>
                  </a:extLst>
                </p:cNvPr>
                <p:cNvSpPr txBox="1"/>
                <p:nvPr/>
              </p:nvSpPr>
              <p:spPr>
                <a:xfrm>
                  <a:off x="6935910" y="3919619"/>
                  <a:ext cx="540000" cy="400110"/>
                </a:xfrm>
                <a:prstGeom prst="rect">
                  <a:avLst/>
                </a:prstGeom>
                <a:noFill/>
                <a:ln>
                  <a:noFill/>
                </a:ln>
              </p:spPr>
              <p:txBody>
                <a:bodyPr wrap="square" rtlCol="0">
                  <a:spAutoFit/>
                </a:bodyPr>
                <a:lstStyle/>
                <a:p>
                  <a:pPr algn="r"/>
                  <a:r>
                    <a:rPr lang="en-GB" sz="2000" b="1" dirty="0">
                      <a:latin typeface="Arial Narrow" panose="020B0606020202030204" pitchFamily="34" charset="0"/>
                    </a:rPr>
                    <a:t>17</a:t>
                  </a:r>
                </a:p>
              </p:txBody>
            </p:sp>
          </p:grpSp>
          <p:grpSp>
            <p:nvGrpSpPr>
              <p:cNvPr id="94" name="Group 93">
                <a:extLst>
                  <a:ext uri="{FF2B5EF4-FFF2-40B4-BE49-F238E27FC236}">
                    <a16:creationId xmlns:a16="http://schemas.microsoft.com/office/drawing/2014/main" id="{6A0B76C0-B632-4437-952E-2EDFADC1C9DB}"/>
                  </a:ext>
                </a:extLst>
              </p:cNvPr>
              <p:cNvGrpSpPr/>
              <p:nvPr/>
            </p:nvGrpSpPr>
            <p:grpSpPr>
              <a:xfrm>
                <a:off x="3965753" y="1261079"/>
                <a:ext cx="1157335" cy="743713"/>
                <a:chOff x="6935910" y="3576016"/>
                <a:chExt cx="1157335" cy="743713"/>
              </a:xfrm>
              <a:grpFill/>
            </p:grpSpPr>
            <p:sp>
              <p:nvSpPr>
                <p:cNvPr id="99" name="TextBox 98">
                  <a:extLst>
                    <a:ext uri="{FF2B5EF4-FFF2-40B4-BE49-F238E27FC236}">
                      <a16:creationId xmlns:a16="http://schemas.microsoft.com/office/drawing/2014/main" id="{6B4C8104-40A6-43DC-9DC7-1AE41922625D}"/>
                    </a:ext>
                  </a:extLst>
                </p:cNvPr>
                <p:cNvSpPr txBox="1"/>
                <p:nvPr/>
              </p:nvSpPr>
              <p:spPr>
                <a:xfrm>
                  <a:off x="7314363" y="3576016"/>
                  <a:ext cx="778882" cy="707886"/>
                </a:xfrm>
                <a:prstGeom prst="rect">
                  <a:avLst/>
                </a:prstGeom>
                <a:noFill/>
                <a:ln>
                  <a:noFill/>
                </a:ln>
              </p:spPr>
              <p:txBody>
                <a:bodyPr wrap="square" rtlCol="0">
                  <a:spAutoFit/>
                </a:bodyPr>
                <a:lstStyle/>
                <a:p>
                  <a:r>
                    <a:rPr lang="en-GB" sz="4000" b="1" dirty="0">
                      <a:latin typeface="Arial Narrow" panose="020B0606020202030204" pitchFamily="34" charset="0"/>
                    </a:rPr>
                    <a:t>Cl</a:t>
                  </a:r>
                </a:p>
              </p:txBody>
            </p:sp>
            <p:sp>
              <p:nvSpPr>
                <p:cNvPr id="100" name="TextBox 99">
                  <a:extLst>
                    <a:ext uri="{FF2B5EF4-FFF2-40B4-BE49-F238E27FC236}">
                      <a16:creationId xmlns:a16="http://schemas.microsoft.com/office/drawing/2014/main" id="{501DD786-CAFB-4E21-A2DB-83B61892D75E}"/>
                    </a:ext>
                  </a:extLst>
                </p:cNvPr>
                <p:cNvSpPr txBox="1"/>
                <p:nvPr/>
              </p:nvSpPr>
              <p:spPr>
                <a:xfrm>
                  <a:off x="6935910" y="3576016"/>
                  <a:ext cx="540000" cy="400110"/>
                </a:xfrm>
                <a:prstGeom prst="rect">
                  <a:avLst/>
                </a:prstGeom>
                <a:noFill/>
                <a:ln>
                  <a:noFill/>
                </a:ln>
              </p:spPr>
              <p:txBody>
                <a:bodyPr wrap="square" rtlCol="0">
                  <a:spAutoFit/>
                </a:bodyPr>
                <a:lstStyle/>
                <a:p>
                  <a:pPr algn="r"/>
                  <a:r>
                    <a:rPr lang="en-GB" sz="2000" b="1" dirty="0">
                      <a:latin typeface="Arial Narrow" panose="020B0606020202030204" pitchFamily="34" charset="0"/>
                    </a:rPr>
                    <a:t>37</a:t>
                  </a:r>
                </a:p>
              </p:txBody>
            </p:sp>
            <p:sp>
              <p:nvSpPr>
                <p:cNvPr id="101" name="TextBox 100">
                  <a:extLst>
                    <a:ext uri="{FF2B5EF4-FFF2-40B4-BE49-F238E27FC236}">
                      <a16:creationId xmlns:a16="http://schemas.microsoft.com/office/drawing/2014/main" id="{A15F1B94-4BCE-4B57-9D46-C6C9284C896E}"/>
                    </a:ext>
                  </a:extLst>
                </p:cNvPr>
                <p:cNvSpPr txBox="1"/>
                <p:nvPr/>
              </p:nvSpPr>
              <p:spPr>
                <a:xfrm>
                  <a:off x="6935910" y="3919619"/>
                  <a:ext cx="540000" cy="400110"/>
                </a:xfrm>
                <a:prstGeom prst="rect">
                  <a:avLst/>
                </a:prstGeom>
                <a:noFill/>
                <a:ln>
                  <a:noFill/>
                </a:ln>
              </p:spPr>
              <p:txBody>
                <a:bodyPr wrap="square" rtlCol="0">
                  <a:spAutoFit/>
                </a:bodyPr>
                <a:lstStyle/>
                <a:p>
                  <a:pPr algn="r"/>
                  <a:r>
                    <a:rPr lang="en-GB" sz="2000" b="1" dirty="0">
                      <a:latin typeface="Arial Narrow" panose="020B0606020202030204" pitchFamily="34" charset="0"/>
                    </a:rPr>
                    <a:t>17</a:t>
                  </a:r>
                </a:p>
              </p:txBody>
            </p:sp>
          </p:grpSp>
        </p:grpSp>
      </p:grpSp>
      <p:sp>
        <p:nvSpPr>
          <p:cNvPr id="30" name="Rounded Rectangle 18">
            <a:hlinkClick r:id="rId4" action="ppaction://hlinksldjump"/>
            <a:extLst>
              <a:ext uri="{FF2B5EF4-FFF2-40B4-BE49-F238E27FC236}">
                <a16:creationId xmlns:a16="http://schemas.microsoft.com/office/drawing/2014/main" id="{745E13B6-A5FD-4B76-BA8E-66DFC408391A}"/>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19216430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0" y="651781"/>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Pushing apart</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5"/>
            <a:ext cx="8285163" cy="2932497"/>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94" name="Group 93">
            <a:extLst>
              <a:ext uri="{FF2B5EF4-FFF2-40B4-BE49-F238E27FC236}">
                <a16:creationId xmlns:a16="http://schemas.microsoft.com/office/drawing/2014/main" id="{5A1AFCA0-5C76-456D-BEFA-A27DD72B1062}"/>
              </a:ext>
            </a:extLst>
          </p:cNvPr>
          <p:cNvGrpSpPr/>
          <p:nvPr/>
        </p:nvGrpSpPr>
        <p:grpSpPr>
          <a:xfrm>
            <a:off x="754969" y="2381374"/>
            <a:ext cx="7689623" cy="2635511"/>
            <a:chOff x="695112" y="3693641"/>
            <a:chExt cx="7689623" cy="2635511"/>
          </a:xfrm>
        </p:grpSpPr>
        <p:grpSp>
          <p:nvGrpSpPr>
            <p:cNvPr id="84" name="Group 83">
              <a:extLst>
                <a:ext uri="{FF2B5EF4-FFF2-40B4-BE49-F238E27FC236}">
                  <a16:creationId xmlns:a16="http://schemas.microsoft.com/office/drawing/2014/main" id="{7EC552E0-DE6F-4165-8AAD-6BD9B131A6AF}"/>
                </a:ext>
              </a:extLst>
            </p:cNvPr>
            <p:cNvGrpSpPr/>
            <p:nvPr/>
          </p:nvGrpSpPr>
          <p:grpSpPr>
            <a:xfrm>
              <a:off x="695112" y="4164683"/>
              <a:ext cx="2329168" cy="2164469"/>
              <a:chOff x="695112" y="4164683"/>
              <a:chExt cx="2329168" cy="2164469"/>
            </a:xfrm>
          </p:grpSpPr>
          <p:sp>
            <p:nvSpPr>
              <p:cNvPr id="7" name="TextBox 6">
                <a:extLst>
                  <a:ext uri="{FF2B5EF4-FFF2-40B4-BE49-F238E27FC236}">
                    <a16:creationId xmlns:a16="http://schemas.microsoft.com/office/drawing/2014/main" id="{16C7FE7D-3C05-4043-96E9-65AC9932552D}"/>
                  </a:ext>
                </a:extLst>
              </p:cNvPr>
              <p:cNvSpPr txBox="1"/>
              <p:nvPr/>
            </p:nvSpPr>
            <p:spPr>
              <a:xfrm>
                <a:off x="695112" y="5528933"/>
                <a:ext cx="2329168" cy="800219"/>
              </a:xfrm>
              <a:prstGeom prst="rect">
                <a:avLst/>
              </a:prstGeom>
              <a:noFill/>
            </p:spPr>
            <p:txBody>
              <a:bodyPr wrap="square" rtlCol="0">
                <a:spAutoFit/>
              </a:bodyPr>
              <a:lstStyle/>
              <a:p>
                <a:pPr algn="ctr"/>
                <a:r>
                  <a:rPr lang="en-GB" sz="1600" dirty="0">
                    <a:latin typeface="Verdana" panose="020B0604030504040204" pitchFamily="34" charset="0"/>
                    <a:ea typeface="Verdana" panose="020B0604030504040204" pitchFamily="34" charset="0"/>
                  </a:rPr>
                  <a:t>Carbon-10 nucleus</a:t>
                </a:r>
              </a:p>
              <a:p>
                <a:pPr algn="ctr"/>
                <a:r>
                  <a:rPr lang="en-US" sz="1400" dirty="0">
                    <a:latin typeface="Verdana" panose="020B0604030504040204" pitchFamily="34" charset="0"/>
                    <a:ea typeface="Verdana" panose="020B0604030504040204" pitchFamily="34" charset="0"/>
                  </a:rPr>
                  <a:t>6 protons, 4 neutrons</a:t>
                </a:r>
              </a:p>
              <a:p>
                <a:pPr algn="ctr"/>
                <a:endParaRPr lang="en-GB" sz="1600" dirty="0">
                  <a:latin typeface="Verdana" panose="020B0604030504040204" pitchFamily="34" charset="0"/>
                  <a:ea typeface="Verdana" panose="020B0604030504040204" pitchFamily="34" charset="0"/>
                </a:endParaRPr>
              </a:p>
            </p:txBody>
          </p:sp>
          <p:pic>
            <p:nvPicPr>
              <p:cNvPr id="6" name="Picture 5">
                <a:extLst>
                  <a:ext uri="{FF2B5EF4-FFF2-40B4-BE49-F238E27FC236}">
                    <a16:creationId xmlns:a16="http://schemas.microsoft.com/office/drawing/2014/main" id="{AF42E56F-C21D-4C97-9961-5F29B1F3E966}"/>
                  </a:ext>
                </a:extLst>
              </p:cNvPr>
              <p:cNvPicPr>
                <a:picLocks noChangeAspect="1"/>
              </p:cNvPicPr>
              <p:nvPr/>
            </p:nvPicPr>
            <p:blipFill>
              <a:blip r:embed="rId4"/>
              <a:stretch>
                <a:fillRect/>
              </a:stretch>
            </p:blipFill>
            <p:spPr>
              <a:xfrm>
                <a:off x="1141868" y="4164683"/>
                <a:ext cx="1435657" cy="1364250"/>
              </a:xfrm>
              <a:prstGeom prst="rect">
                <a:avLst/>
              </a:prstGeom>
            </p:spPr>
          </p:pic>
        </p:grpSp>
        <p:grpSp>
          <p:nvGrpSpPr>
            <p:cNvPr id="82" name="Group 81">
              <a:extLst>
                <a:ext uri="{FF2B5EF4-FFF2-40B4-BE49-F238E27FC236}">
                  <a16:creationId xmlns:a16="http://schemas.microsoft.com/office/drawing/2014/main" id="{7E204873-40E9-43E6-89E7-633F060D3F81}"/>
                </a:ext>
              </a:extLst>
            </p:cNvPr>
            <p:cNvGrpSpPr/>
            <p:nvPr/>
          </p:nvGrpSpPr>
          <p:grpSpPr>
            <a:xfrm>
              <a:off x="3375339" y="4111095"/>
              <a:ext cx="2329168" cy="2218057"/>
              <a:chOff x="3407416" y="4111095"/>
              <a:chExt cx="2329168" cy="2218057"/>
            </a:xfrm>
          </p:grpSpPr>
          <p:pic>
            <p:nvPicPr>
              <p:cNvPr id="55" name="Picture 54">
                <a:extLst>
                  <a:ext uri="{FF2B5EF4-FFF2-40B4-BE49-F238E27FC236}">
                    <a16:creationId xmlns:a16="http://schemas.microsoft.com/office/drawing/2014/main" id="{E5FC75BE-F7FD-4D8E-926C-03CC795FFC16}"/>
                  </a:ext>
                </a:extLst>
              </p:cNvPr>
              <p:cNvPicPr>
                <a:picLocks noChangeAspect="1"/>
              </p:cNvPicPr>
              <p:nvPr/>
            </p:nvPicPr>
            <p:blipFill>
              <a:blip r:embed="rId5"/>
              <a:stretch>
                <a:fillRect/>
              </a:stretch>
            </p:blipFill>
            <p:spPr>
              <a:xfrm>
                <a:off x="3817951" y="4111095"/>
                <a:ext cx="1508099" cy="1417838"/>
              </a:xfrm>
              <a:prstGeom prst="rect">
                <a:avLst/>
              </a:prstGeom>
            </p:spPr>
          </p:pic>
          <p:sp>
            <p:nvSpPr>
              <p:cNvPr id="80" name="TextBox 79">
                <a:extLst>
                  <a:ext uri="{FF2B5EF4-FFF2-40B4-BE49-F238E27FC236}">
                    <a16:creationId xmlns:a16="http://schemas.microsoft.com/office/drawing/2014/main" id="{48AC0EEC-C566-418B-8666-85E03A8CE3BA}"/>
                  </a:ext>
                </a:extLst>
              </p:cNvPr>
              <p:cNvSpPr txBox="1"/>
              <p:nvPr/>
            </p:nvSpPr>
            <p:spPr>
              <a:xfrm>
                <a:off x="3407416" y="5528933"/>
                <a:ext cx="2329168" cy="800219"/>
              </a:xfrm>
              <a:prstGeom prst="rect">
                <a:avLst/>
              </a:prstGeom>
              <a:noFill/>
            </p:spPr>
            <p:txBody>
              <a:bodyPr wrap="square" rtlCol="0">
                <a:spAutoFit/>
              </a:bodyPr>
              <a:lstStyle/>
              <a:p>
                <a:pPr algn="ctr"/>
                <a:r>
                  <a:rPr lang="en-GB" sz="1600" dirty="0">
                    <a:latin typeface="Verdana" panose="020B0604030504040204" pitchFamily="34" charset="0"/>
                    <a:ea typeface="Verdana" panose="020B0604030504040204" pitchFamily="34" charset="0"/>
                  </a:rPr>
                  <a:t>Carbon-12 nucleus</a:t>
                </a:r>
              </a:p>
              <a:p>
                <a:pPr algn="ctr"/>
                <a:r>
                  <a:rPr lang="en-US" sz="1400" dirty="0">
                    <a:latin typeface="Verdana" panose="020B0604030504040204" pitchFamily="34" charset="0"/>
                    <a:ea typeface="Verdana" panose="020B0604030504040204" pitchFamily="34" charset="0"/>
                  </a:rPr>
                  <a:t>6 protons, 6 neutrons</a:t>
                </a:r>
              </a:p>
              <a:p>
                <a:pPr algn="ctr"/>
                <a:endParaRPr lang="en-GB" sz="1600" dirty="0">
                  <a:latin typeface="Verdana" panose="020B0604030504040204" pitchFamily="34" charset="0"/>
                  <a:ea typeface="Verdana" panose="020B0604030504040204" pitchFamily="34" charset="0"/>
                </a:endParaRPr>
              </a:p>
            </p:txBody>
          </p:sp>
        </p:grpSp>
        <p:grpSp>
          <p:nvGrpSpPr>
            <p:cNvPr id="83" name="Group 82">
              <a:extLst>
                <a:ext uri="{FF2B5EF4-FFF2-40B4-BE49-F238E27FC236}">
                  <a16:creationId xmlns:a16="http://schemas.microsoft.com/office/drawing/2014/main" id="{442F8593-D7F3-4621-9039-60F93795D010}"/>
                </a:ext>
              </a:extLst>
            </p:cNvPr>
            <p:cNvGrpSpPr/>
            <p:nvPr/>
          </p:nvGrpSpPr>
          <p:grpSpPr>
            <a:xfrm>
              <a:off x="6055567" y="3693641"/>
              <a:ext cx="2329168" cy="2389290"/>
              <a:chOff x="6055567" y="3693641"/>
              <a:chExt cx="2329168" cy="2389290"/>
            </a:xfrm>
          </p:grpSpPr>
          <p:pic>
            <p:nvPicPr>
              <p:cNvPr id="77" name="Picture 76">
                <a:extLst>
                  <a:ext uri="{FF2B5EF4-FFF2-40B4-BE49-F238E27FC236}">
                    <a16:creationId xmlns:a16="http://schemas.microsoft.com/office/drawing/2014/main" id="{DF291515-E4B7-4063-AAEC-A3940D11992A}"/>
                  </a:ext>
                </a:extLst>
              </p:cNvPr>
              <p:cNvPicPr>
                <a:picLocks noChangeAspect="1"/>
              </p:cNvPicPr>
              <p:nvPr/>
            </p:nvPicPr>
            <p:blipFill>
              <a:blip r:embed="rId6"/>
              <a:stretch>
                <a:fillRect/>
              </a:stretch>
            </p:blipFill>
            <p:spPr>
              <a:xfrm>
                <a:off x="6306266" y="3693641"/>
                <a:ext cx="1827770" cy="1835292"/>
              </a:xfrm>
              <a:prstGeom prst="rect">
                <a:avLst/>
              </a:prstGeom>
            </p:spPr>
          </p:pic>
          <p:sp>
            <p:nvSpPr>
              <p:cNvPr id="81" name="TextBox 80">
                <a:extLst>
                  <a:ext uri="{FF2B5EF4-FFF2-40B4-BE49-F238E27FC236}">
                    <a16:creationId xmlns:a16="http://schemas.microsoft.com/office/drawing/2014/main" id="{5B310A09-0116-4384-A8C8-B633D0456651}"/>
                  </a:ext>
                </a:extLst>
              </p:cNvPr>
              <p:cNvSpPr txBox="1"/>
              <p:nvPr/>
            </p:nvSpPr>
            <p:spPr>
              <a:xfrm>
                <a:off x="6055567" y="5528933"/>
                <a:ext cx="2329168" cy="553998"/>
              </a:xfrm>
              <a:prstGeom prst="rect">
                <a:avLst/>
              </a:prstGeom>
              <a:noFill/>
            </p:spPr>
            <p:txBody>
              <a:bodyPr wrap="square" rtlCol="0">
                <a:spAutoFit/>
              </a:bodyPr>
              <a:lstStyle/>
              <a:p>
                <a:pPr algn="ctr"/>
                <a:r>
                  <a:rPr lang="en-GB" sz="1600" dirty="0">
                    <a:latin typeface="Verdana" panose="020B0604030504040204" pitchFamily="34" charset="0"/>
                    <a:ea typeface="Verdana" panose="020B0604030504040204" pitchFamily="34" charset="0"/>
                  </a:rPr>
                  <a:t>Carbon-18 nucleus</a:t>
                </a:r>
              </a:p>
              <a:p>
                <a:pPr algn="ctr"/>
                <a:r>
                  <a:rPr lang="en-US" sz="1400" dirty="0">
                    <a:latin typeface="Verdana" panose="020B0604030504040204" pitchFamily="34" charset="0"/>
                    <a:ea typeface="Verdana" panose="020B0604030504040204" pitchFamily="34" charset="0"/>
                  </a:rPr>
                  <a:t>6 protons, 12 neutrons</a:t>
                </a:r>
                <a:endParaRPr lang="en-GB" sz="1400" dirty="0">
                  <a:latin typeface="Verdana" panose="020B0604030504040204" pitchFamily="34" charset="0"/>
                  <a:ea typeface="Verdana" panose="020B0604030504040204" pitchFamily="34" charset="0"/>
                </a:endParaRPr>
              </a:p>
            </p:txBody>
          </p:sp>
        </p:grpSp>
      </p:grpSp>
      <p:sp>
        <p:nvSpPr>
          <p:cNvPr id="95" name="Text Placeholder 16">
            <a:extLst>
              <a:ext uri="{FF2B5EF4-FFF2-40B4-BE49-F238E27FC236}">
                <a16:creationId xmlns:a16="http://schemas.microsoft.com/office/drawing/2014/main" id="{FCD3C9BA-6BC9-4B4D-81A3-463078190AC3}"/>
              </a:ext>
            </a:extLst>
          </p:cNvPr>
          <p:cNvSpPr txBox="1">
            <a:spLocks/>
          </p:cNvSpPr>
          <p:nvPr/>
        </p:nvSpPr>
        <p:spPr>
          <a:xfrm>
            <a:off x="609600" y="1015526"/>
            <a:ext cx="8285163" cy="1213447"/>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There are six protons in the nucleus of </a:t>
            </a:r>
            <a:r>
              <a:rPr kumimoji="0" lang="en-US" sz="18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every</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carbon atom.</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Below</a:t>
            </a:r>
            <a:r>
              <a:rPr kumimoji="0" lang="en-US" sz="1800" b="0" i="0" u="none" strike="noStrike" kern="1200" cap="none" spc="0" normalizeH="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are the nuclei of some different </a:t>
            </a:r>
            <a:r>
              <a:rPr kumimoji="0" lang="en-US" sz="180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isotopes</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of carbon.</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Carbon-12 is stable; carbon-10 and carbon-18 are unstable.</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0202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A9D7A43F-11E9-41FF-BB2C-16449BBB331D}"/>
              </a:ext>
            </a:extLst>
          </p:cNvPr>
          <p:cNvPicPr>
            <a:picLocks noChangeAspect="1"/>
          </p:cNvPicPr>
          <p:nvPr/>
        </p:nvPicPr>
        <p:blipFill>
          <a:blip r:embed="rId3"/>
          <a:stretch>
            <a:fillRect/>
          </a:stretch>
        </p:blipFill>
        <p:spPr>
          <a:xfrm>
            <a:off x="0" y="651781"/>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Pushing apart</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6" name="Text Placeholder 16"/>
          <p:cNvSpPr txBox="1">
            <a:spLocks/>
          </p:cNvSpPr>
          <p:nvPr/>
        </p:nvSpPr>
        <p:spPr>
          <a:xfrm>
            <a:off x="457200" y="863126"/>
            <a:ext cx="8285163" cy="1190346"/>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4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To do: </a:t>
            </a:r>
            <a:r>
              <a:rPr kumimoji="0" lang="en-US" sz="1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organise the following statements into two paragraphs</a:t>
            </a:r>
            <a:r>
              <a:rPr kumimoji="0" lang="en-US" sz="1400" b="0" i="0" u="none" strike="noStrike" kern="1200" cap="none" spc="0" normalizeH="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sz="1700" baseline="0" dirty="0"/>
              <a:t>1. One to describe why carbon-10 is less stable than carbon-12.</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700" b="0" i="0" u="none" strike="noStrike" kern="1200" cap="none" spc="0" normalizeH="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2. Another</a:t>
            </a:r>
            <a:r>
              <a:rPr lang="en-US" sz="1700" dirty="0"/>
              <a:t> to describe why carbon-18 is less stable than carbon-12.</a:t>
            </a:r>
            <a:endParaRPr kumimoji="0" lang="en-US" sz="17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5" name="TextBox 14"/>
          <p:cNvSpPr txBox="1"/>
          <p:nvPr/>
        </p:nvSpPr>
        <p:spPr>
          <a:xfrm>
            <a:off x="457200" y="2102917"/>
            <a:ext cx="4140000" cy="648000"/>
          </a:xfrm>
          <a:prstGeom prst="rect">
            <a:avLst/>
          </a:prstGeom>
          <a:solidFill>
            <a:srgbClr val="FAFAEA"/>
          </a:solidFill>
          <a:ln>
            <a:solidFill>
              <a:schemeClr val="tx2">
                <a:lumMod val="50000"/>
              </a:schemeClr>
            </a:solidFill>
          </a:ln>
        </p:spPr>
        <p:txBody>
          <a:bodyPr wrap="square" rtlCol="0" anchor="ctr">
            <a:noAutofit/>
          </a:bodyPr>
          <a:lstStyle/>
          <a:p>
            <a:pPr lvl="0" algn="ctr" defTabSz="914400">
              <a:lnSpc>
                <a:spcPct val="114000"/>
              </a:lnSpc>
              <a:spcBef>
                <a:spcPct val="20000"/>
              </a:spcBef>
              <a:defRPr/>
            </a:pPr>
            <a:r>
              <a:rPr lang="en-US" sz="1600" dirty="0">
                <a:solidFill>
                  <a:schemeClr val="tx2">
                    <a:lumMod val="50000"/>
                  </a:schemeClr>
                </a:solidFill>
                <a:latin typeface="Verdana" panose="020B0604030504040204" pitchFamily="34" charset="0"/>
                <a:ea typeface="Verdana" panose="020B0604030504040204" pitchFamily="34" charset="0"/>
              </a:rPr>
              <a:t>Protons are closer together.</a:t>
            </a:r>
          </a:p>
        </p:txBody>
      </p:sp>
      <p:sp>
        <p:nvSpPr>
          <p:cNvPr id="31" name="TextBox 30"/>
          <p:cNvSpPr txBox="1"/>
          <p:nvPr/>
        </p:nvSpPr>
        <p:spPr>
          <a:xfrm>
            <a:off x="457200" y="3592843"/>
            <a:ext cx="41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On average, each neutron is closer to more protons.</a:t>
            </a:r>
          </a:p>
        </p:txBody>
      </p:sp>
      <p:sp>
        <p:nvSpPr>
          <p:cNvPr id="32" name="TextBox 31"/>
          <p:cNvSpPr txBox="1"/>
          <p:nvPr/>
        </p:nvSpPr>
        <p:spPr>
          <a:xfrm>
            <a:off x="457200" y="4337806"/>
            <a:ext cx="41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On average, each neutron is closer to fewer protons.</a:t>
            </a:r>
          </a:p>
        </p:txBody>
      </p:sp>
      <p:sp>
        <p:nvSpPr>
          <p:cNvPr id="22" name="TextBox 21"/>
          <p:cNvSpPr txBox="1"/>
          <p:nvPr/>
        </p:nvSpPr>
        <p:spPr>
          <a:xfrm>
            <a:off x="457200" y="2847880"/>
            <a:ext cx="41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rgbClr val="222A35"/>
                </a:solidFill>
                <a:latin typeface="Verdana" panose="020B0604030504040204" pitchFamily="34" charset="0"/>
                <a:ea typeface="Verdana" panose="020B0604030504040204" pitchFamily="34" charset="0"/>
                <a:cs typeface="Verdana" panose="020B0604030504040204" pitchFamily="34" charset="0"/>
              </a:rPr>
              <a:t>Neutrons are less stable.</a:t>
            </a:r>
          </a:p>
        </p:txBody>
      </p:sp>
      <p:sp>
        <p:nvSpPr>
          <p:cNvPr id="27" name="TextBox 26"/>
          <p:cNvSpPr txBox="1"/>
          <p:nvPr/>
        </p:nvSpPr>
        <p:spPr>
          <a:xfrm>
            <a:off x="457200" y="5082769"/>
            <a:ext cx="41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electrostatic force pushing them apart is smaller.</a:t>
            </a:r>
          </a:p>
        </p:txBody>
      </p:sp>
      <p:sp>
        <p:nvSpPr>
          <p:cNvPr id="45" name="TextBox 44"/>
          <p:cNvSpPr txBox="1"/>
          <p:nvPr/>
        </p:nvSpPr>
        <p:spPr>
          <a:xfrm>
            <a:off x="4729212" y="2102917"/>
            <a:ext cx="41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It is easier for the strong nuclear force to hold the nucleus together.</a:t>
            </a:r>
          </a:p>
        </p:txBody>
      </p:sp>
      <p:sp>
        <p:nvSpPr>
          <p:cNvPr id="46" name="TextBox 45"/>
          <p:cNvSpPr txBox="1"/>
          <p:nvPr/>
        </p:nvSpPr>
        <p:spPr>
          <a:xfrm>
            <a:off x="4729212" y="3592843"/>
            <a:ext cx="41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Protons are further apart.</a:t>
            </a:r>
          </a:p>
        </p:txBody>
      </p:sp>
      <p:sp>
        <p:nvSpPr>
          <p:cNvPr id="47" name="TextBox 46"/>
          <p:cNvSpPr txBox="1"/>
          <p:nvPr/>
        </p:nvSpPr>
        <p:spPr>
          <a:xfrm>
            <a:off x="4729212" y="4337806"/>
            <a:ext cx="41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electrostatic force pushing them apart is bigger.</a:t>
            </a:r>
          </a:p>
        </p:txBody>
      </p:sp>
      <p:sp>
        <p:nvSpPr>
          <p:cNvPr id="49" name="TextBox 48"/>
          <p:cNvSpPr txBox="1"/>
          <p:nvPr/>
        </p:nvSpPr>
        <p:spPr>
          <a:xfrm>
            <a:off x="4729212" y="2847880"/>
            <a:ext cx="41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It is harder for the strong nuclear force to hold the nucleus together.</a:t>
            </a:r>
          </a:p>
        </p:txBody>
      </p:sp>
      <p:sp>
        <p:nvSpPr>
          <p:cNvPr id="50" name="TextBox 49"/>
          <p:cNvSpPr txBox="1"/>
          <p:nvPr/>
        </p:nvSpPr>
        <p:spPr>
          <a:xfrm>
            <a:off x="4729212" y="5082769"/>
            <a:ext cx="41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Neutrons are more stable.</a:t>
            </a:r>
          </a:p>
        </p:txBody>
      </p:sp>
    </p:spTree>
    <p:extLst>
      <p:ext uri="{BB962C8B-B14F-4D97-AF65-F5344CB8AC3E}">
        <p14:creationId xmlns:p14="http://schemas.microsoft.com/office/powerpoint/2010/main" val="3331338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0" y="651781"/>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Building blocks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5"/>
            <a:ext cx="8285163" cy="502967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120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 joke that science teachers use a </a:t>
            </a:r>
            <a:r>
              <a:rPr lang="en-US" dirty="0"/>
              <a:t>lot goes:</a:t>
            </a:r>
          </a:p>
          <a:p>
            <a:pPr marL="722313" marR="0" lvl="0" indent="-366713" algn="l" defTabSz="914400" rtl="0" eaLnBrk="1" fontAlgn="auto" latinLnBrk="0" hangingPunct="1">
              <a:lnSpc>
                <a:spcPct val="114000"/>
              </a:lnSpc>
              <a:spcBef>
                <a:spcPct val="20000"/>
              </a:spcBef>
              <a:spcAft>
                <a:spcPts val="0"/>
              </a:spcAft>
              <a:buClrTx/>
              <a:buSzTx/>
              <a:buFont typeface="+mj-lt"/>
              <a:buNone/>
              <a:tabLst/>
              <a:defRPr/>
            </a:pPr>
            <a:r>
              <a:rPr kumimoji="0" lang="en-US" sz="1600" b="1" i="1"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Q:	</a:t>
            </a:r>
            <a:r>
              <a:rPr kumimoji="0" lang="en-US" sz="1800" b="0" i="1"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Why should you never trust an atom?</a:t>
            </a:r>
          </a:p>
          <a:p>
            <a:pPr marL="722313" marR="0" lvl="0" indent="-366713" algn="l" defTabSz="914400" rtl="0" eaLnBrk="1" fontAlgn="auto" latinLnBrk="0" hangingPunct="1">
              <a:lnSpc>
                <a:spcPct val="114000"/>
              </a:lnSpc>
              <a:spcBef>
                <a:spcPct val="20000"/>
              </a:spcBef>
              <a:spcAft>
                <a:spcPts val="1200"/>
              </a:spcAft>
              <a:buClrTx/>
              <a:buSzTx/>
              <a:buFont typeface="+mj-lt"/>
              <a:buNone/>
              <a:tabLst/>
              <a:defRPr/>
            </a:pPr>
            <a:r>
              <a:rPr lang="en-US" sz="1600" b="1" i="1" dirty="0"/>
              <a:t>A:	</a:t>
            </a:r>
            <a:r>
              <a:rPr lang="en-US" i="1" dirty="0"/>
              <a:t>Because they make up everything.</a:t>
            </a:r>
          </a:p>
        </p:txBody>
      </p:sp>
      <p:sp>
        <p:nvSpPr>
          <p:cNvPr id="41" name="Rectangle 40">
            <a:extLst>
              <a:ext uri="{FF2B5EF4-FFF2-40B4-BE49-F238E27FC236}">
                <a16:creationId xmlns:a16="http://schemas.microsoft.com/office/drawing/2014/main" id="{0FB7CFEB-AA48-4D48-A0BA-DF2DF3896344}"/>
              </a:ext>
            </a:extLst>
          </p:cNvPr>
          <p:cNvSpPr/>
          <p:nvPr/>
        </p:nvSpPr>
        <p:spPr>
          <a:xfrm>
            <a:off x="699691" y="3669043"/>
            <a:ext cx="4114799" cy="692818"/>
          </a:xfrm>
          <a:prstGeom prst="rect">
            <a:avLst/>
          </a:prstGeom>
        </p:spPr>
        <p:txBody>
          <a:bodyPr wrap="square">
            <a:spAutoFit/>
          </a:bodyPr>
          <a:lstStyle/>
          <a:p>
            <a:pPr lvl="0" defTabSz="914400">
              <a:lnSpc>
                <a:spcPct val="114000"/>
              </a:lnSpc>
              <a:spcBef>
                <a:spcPct val="20000"/>
              </a:spcBef>
              <a:defRPr/>
            </a:pPr>
            <a:r>
              <a:rPr lang="en-US" dirty="0">
                <a:solidFill>
                  <a:schemeClr val="tx1">
                    <a:lumMod val="85000"/>
                    <a:lumOff val="15000"/>
                  </a:schemeClr>
                </a:solidFill>
                <a:latin typeface="Verdana" panose="020B0604030504040204" pitchFamily="34" charset="0"/>
                <a:ea typeface="Verdana" panose="020B0604030504040204" pitchFamily="34" charset="0"/>
              </a:rPr>
              <a:t>In textbooks, atoms are often drawn like the one in this model:</a:t>
            </a:r>
            <a:endParaRPr lang="en-US"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p:txBody>
      </p:sp>
      <p:grpSp>
        <p:nvGrpSpPr>
          <p:cNvPr id="58" name="Group 57">
            <a:extLst>
              <a:ext uri="{FF2B5EF4-FFF2-40B4-BE49-F238E27FC236}">
                <a16:creationId xmlns:a16="http://schemas.microsoft.com/office/drawing/2014/main" id="{4E941393-49CA-4252-AC4B-69EF1D6BDBB4}"/>
              </a:ext>
            </a:extLst>
          </p:cNvPr>
          <p:cNvGrpSpPr/>
          <p:nvPr/>
        </p:nvGrpSpPr>
        <p:grpSpPr>
          <a:xfrm>
            <a:off x="5056981" y="2498866"/>
            <a:ext cx="3200400" cy="3033172"/>
            <a:chOff x="5056981" y="2498866"/>
            <a:chExt cx="3200400" cy="3033172"/>
          </a:xfrm>
        </p:grpSpPr>
        <p:grpSp>
          <p:nvGrpSpPr>
            <p:cNvPr id="23" name="Group 22">
              <a:extLst>
                <a:ext uri="{FF2B5EF4-FFF2-40B4-BE49-F238E27FC236}">
                  <a16:creationId xmlns:a16="http://schemas.microsoft.com/office/drawing/2014/main" id="{4A286E4C-03B5-481A-BC0E-A4E83A5D9A34}"/>
                </a:ext>
              </a:extLst>
            </p:cNvPr>
            <p:cNvGrpSpPr/>
            <p:nvPr/>
          </p:nvGrpSpPr>
          <p:grpSpPr>
            <a:xfrm>
              <a:off x="5056981" y="2498866"/>
              <a:ext cx="3200400" cy="3033172"/>
              <a:chOff x="4914900" y="2377028"/>
              <a:chExt cx="3200400" cy="3033172"/>
            </a:xfrm>
          </p:grpSpPr>
          <p:sp>
            <p:nvSpPr>
              <p:cNvPr id="22" name="Rectangle 21">
                <a:extLst>
                  <a:ext uri="{FF2B5EF4-FFF2-40B4-BE49-F238E27FC236}">
                    <a16:creationId xmlns:a16="http://schemas.microsoft.com/office/drawing/2014/main" id="{A63BFD9B-72A4-4DB8-B580-F48C68D139E3}"/>
                  </a:ext>
                </a:extLst>
              </p:cNvPr>
              <p:cNvSpPr/>
              <p:nvPr/>
            </p:nvSpPr>
            <p:spPr>
              <a:xfrm>
                <a:off x="4914900" y="2377028"/>
                <a:ext cx="3200400" cy="3033172"/>
              </a:xfrm>
              <a:prstGeom prst="rect">
                <a:avLst/>
              </a:prstGeom>
              <a:solidFill>
                <a:schemeClr val="bg1">
                  <a:lumMod val="9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A93CEF86-9407-4CD1-AEB0-E759AD090457}"/>
                  </a:ext>
                </a:extLst>
              </p:cNvPr>
              <p:cNvSpPr txBox="1"/>
              <p:nvPr/>
            </p:nvSpPr>
            <p:spPr>
              <a:xfrm>
                <a:off x="5016500" y="4971523"/>
                <a:ext cx="2997200" cy="338554"/>
              </a:xfrm>
              <a:prstGeom prst="rect">
                <a:avLst/>
              </a:prstGeom>
              <a:noFill/>
            </p:spPr>
            <p:txBody>
              <a:bodyPr wrap="square" rtlCol="0">
                <a:spAutoFit/>
              </a:bodyPr>
              <a:lstStyle/>
              <a:p>
                <a:pPr algn="ctr"/>
                <a:r>
                  <a:rPr lang="en-GB" sz="1600" i="1" dirty="0">
                    <a:solidFill>
                      <a:schemeClr val="tx1">
                        <a:lumMod val="85000"/>
                        <a:lumOff val="15000"/>
                      </a:schemeClr>
                    </a:solidFill>
                    <a:latin typeface="Verdana" panose="020B0604030504040204" pitchFamily="34" charset="0"/>
                    <a:ea typeface="Verdana" panose="020B0604030504040204" pitchFamily="34" charset="0"/>
                  </a:rPr>
                  <a:t>Model of an atom</a:t>
                </a:r>
              </a:p>
            </p:txBody>
          </p:sp>
        </p:grpSp>
        <p:pic>
          <p:nvPicPr>
            <p:cNvPr id="57" name="Picture 56">
              <a:extLst>
                <a:ext uri="{FF2B5EF4-FFF2-40B4-BE49-F238E27FC236}">
                  <a16:creationId xmlns:a16="http://schemas.microsoft.com/office/drawing/2014/main" id="{8C04DE2F-739F-43BD-B3C3-671CA9AC7A48}"/>
                </a:ext>
              </a:extLst>
            </p:cNvPr>
            <p:cNvPicPr>
              <a:picLocks noChangeAspect="1"/>
            </p:cNvPicPr>
            <p:nvPr/>
          </p:nvPicPr>
          <p:blipFill>
            <a:blip r:embed="rId4"/>
            <a:stretch>
              <a:fillRect/>
            </a:stretch>
          </p:blipFill>
          <p:spPr>
            <a:xfrm>
              <a:off x="5618749" y="2835269"/>
              <a:ext cx="2076864" cy="2051942"/>
            </a:xfrm>
            <a:prstGeom prst="rect">
              <a:avLst/>
            </a:prstGeom>
          </p:spPr>
        </p:pic>
      </p:grpSp>
    </p:spTree>
    <p:extLst>
      <p:ext uri="{BB962C8B-B14F-4D97-AF65-F5344CB8AC3E}">
        <p14:creationId xmlns:p14="http://schemas.microsoft.com/office/powerpoint/2010/main" val="42731341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0" y="651781"/>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Pushing apart - Answers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5"/>
            <a:ext cx="8285163" cy="2932497"/>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95" name="Text Placeholder 16">
            <a:extLst>
              <a:ext uri="{FF2B5EF4-FFF2-40B4-BE49-F238E27FC236}">
                <a16:creationId xmlns:a16="http://schemas.microsoft.com/office/drawing/2014/main" id="{FCD3C9BA-6BC9-4B4D-81A3-463078190AC3}"/>
              </a:ext>
            </a:extLst>
          </p:cNvPr>
          <p:cNvSpPr txBox="1">
            <a:spLocks/>
          </p:cNvSpPr>
          <p:nvPr/>
        </p:nvSpPr>
        <p:spPr>
          <a:xfrm>
            <a:off x="609600" y="1015526"/>
            <a:ext cx="8285163" cy="4979349"/>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b="1" dirty="0"/>
              <a:t>Carbon-10 is less stable as carbon-12</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sz="1600" dirty="0"/>
              <a:t>Protons are closer together.</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6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The electrostatic force pushing them apart is bigger.</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sz="1600" dirty="0"/>
              <a:t>It is harder for the strong nuclear force to hold the nucleus together.</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sz="1600" dirty="0"/>
              <a:t>On average, each neutron is closer to more protons.</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sz="1600" dirty="0"/>
              <a:t>Neutrons are more stable.</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b="1" dirty="0"/>
              <a:t>Carbon-18 is less stable as carbon-12</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6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Protons are further apart.</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sz="1600" dirty="0"/>
              <a:t>The electrostatic force pushing them apart is smaller.</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6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It is easier for the strong nuclear force to hold the nucleus together.</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sz="1600" dirty="0"/>
              <a:t>On average, each neutron is closer to fewer protons.</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6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Neutrons are less stable.</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9" name="Picture 8">
            <a:extLst>
              <a:ext uri="{FF2B5EF4-FFF2-40B4-BE49-F238E27FC236}">
                <a16:creationId xmlns:a16="http://schemas.microsoft.com/office/drawing/2014/main" id="{A506D07C-654A-46E4-B986-39A8A6181F4F}"/>
              </a:ext>
            </a:extLst>
          </p:cNvPr>
          <p:cNvPicPr>
            <a:picLocks noChangeAspect="1"/>
          </p:cNvPicPr>
          <p:nvPr/>
        </p:nvPicPr>
        <p:blipFill>
          <a:blip r:embed="rId4"/>
          <a:stretch>
            <a:fillRect/>
          </a:stretch>
        </p:blipFill>
        <p:spPr>
          <a:xfrm>
            <a:off x="3815345" y="4967827"/>
            <a:ext cx="4719055" cy="1238392"/>
          </a:xfrm>
          <a:prstGeom prst="rect">
            <a:avLst/>
          </a:prstGeom>
        </p:spPr>
      </p:pic>
      <p:sp>
        <p:nvSpPr>
          <p:cNvPr id="7" name="Rounded Rectangle 18">
            <a:hlinkClick r:id="rId5" action="ppaction://hlinksldjump"/>
            <a:extLst>
              <a:ext uri="{FF2B5EF4-FFF2-40B4-BE49-F238E27FC236}">
                <a16:creationId xmlns:a16="http://schemas.microsoft.com/office/drawing/2014/main" id="{745E13B6-A5FD-4B76-BA8E-66DFC408391A}"/>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2785340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5">
                                            <p:txEl>
                                              <p:pRg st="0" end="0"/>
                                            </p:txEl>
                                          </p:spTgt>
                                        </p:tgtEl>
                                        <p:attrNameLst>
                                          <p:attrName>style.visibility</p:attrName>
                                        </p:attrNameLst>
                                      </p:cBhvr>
                                      <p:to>
                                        <p:strVal val="visible"/>
                                      </p:to>
                                    </p:set>
                                    <p:animEffect transition="in" filter="fade">
                                      <p:cBhvr>
                                        <p:cTn id="7" dur="500"/>
                                        <p:tgtEl>
                                          <p:spTgt spid="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95">
                                            <p:txEl>
                                              <p:pRg st="1" end="1"/>
                                            </p:txEl>
                                          </p:spTgt>
                                        </p:tgtEl>
                                        <p:attrNameLst>
                                          <p:attrName>style.visibility</p:attrName>
                                        </p:attrNameLst>
                                      </p:cBhvr>
                                      <p:to>
                                        <p:strVal val="visible"/>
                                      </p:to>
                                    </p:set>
                                    <p:animEffect transition="in" filter="wipe(left)">
                                      <p:cBhvr>
                                        <p:cTn id="12" dur="500"/>
                                        <p:tgtEl>
                                          <p:spTgt spid="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95">
                                            <p:txEl>
                                              <p:pRg st="2" end="2"/>
                                            </p:txEl>
                                          </p:spTgt>
                                        </p:tgtEl>
                                        <p:attrNameLst>
                                          <p:attrName>style.visibility</p:attrName>
                                        </p:attrNameLst>
                                      </p:cBhvr>
                                      <p:to>
                                        <p:strVal val="visible"/>
                                      </p:to>
                                    </p:set>
                                    <p:animEffect transition="in" filter="wipe(left)">
                                      <p:cBhvr>
                                        <p:cTn id="17" dur="500"/>
                                        <p:tgtEl>
                                          <p:spTgt spid="9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95">
                                            <p:txEl>
                                              <p:pRg st="3" end="3"/>
                                            </p:txEl>
                                          </p:spTgt>
                                        </p:tgtEl>
                                        <p:attrNameLst>
                                          <p:attrName>style.visibility</p:attrName>
                                        </p:attrNameLst>
                                      </p:cBhvr>
                                      <p:to>
                                        <p:strVal val="visible"/>
                                      </p:to>
                                    </p:set>
                                    <p:animEffect transition="in" filter="wipe(left)">
                                      <p:cBhvr>
                                        <p:cTn id="22" dur="500"/>
                                        <p:tgtEl>
                                          <p:spTgt spid="9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95">
                                            <p:txEl>
                                              <p:pRg st="4" end="4"/>
                                            </p:txEl>
                                          </p:spTgt>
                                        </p:tgtEl>
                                        <p:attrNameLst>
                                          <p:attrName>style.visibility</p:attrName>
                                        </p:attrNameLst>
                                      </p:cBhvr>
                                      <p:to>
                                        <p:strVal val="visible"/>
                                      </p:to>
                                    </p:set>
                                    <p:animEffect transition="in" filter="wipe(left)">
                                      <p:cBhvr>
                                        <p:cTn id="27" dur="500"/>
                                        <p:tgtEl>
                                          <p:spTgt spid="9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95">
                                            <p:txEl>
                                              <p:pRg st="5" end="5"/>
                                            </p:txEl>
                                          </p:spTgt>
                                        </p:tgtEl>
                                        <p:attrNameLst>
                                          <p:attrName>style.visibility</p:attrName>
                                        </p:attrNameLst>
                                      </p:cBhvr>
                                      <p:to>
                                        <p:strVal val="visible"/>
                                      </p:to>
                                    </p:set>
                                    <p:animEffect transition="in" filter="wipe(left)">
                                      <p:cBhvr>
                                        <p:cTn id="32" dur="500"/>
                                        <p:tgtEl>
                                          <p:spTgt spid="9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95">
                                            <p:txEl>
                                              <p:pRg st="7" end="7"/>
                                            </p:txEl>
                                          </p:spTgt>
                                        </p:tgtEl>
                                        <p:attrNameLst>
                                          <p:attrName>style.visibility</p:attrName>
                                        </p:attrNameLst>
                                      </p:cBhvr>
                                      <p:to>
                                        <p:strVal val="visible"/>
                                      </p:to>
                                    </p:set>
                                    <p:animEffect transition="in" filter="fade">
                                      <p:cBhvr>
                                        <p:cTn id="37" dur="500"/>
                                        <p:tgtEl>
                                          <p:spTgt spid="95">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95">
                                            <p:txEl>
                                              <p:pRg st="8" end="8"/>
                                            </p:txEl>
                                          </p:spTgt>
                                        </p:tgtEl>
                                        <p:attrNameLst>
                                          <p:attrName>style.visibility</p:attrName>
                                        </p:attrNameLst>
                                      </p:cBhvr>
                                      <p:to>
                                        <p:strVal val="visible"/>
                                      </p:to>
                                    </p:set>
                                    <p:animEffect transition="in" filter="wipe(left)">
                                      <p:cBhvr>
                                        <p:cTn id="42" dur="500"/>
                                        <p:tgtEl>
                                          <p:spTgt spid="95">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95">
                                            <p:txEl>
                                              <p:pRg st="9" end="9"/>
                                            </p:txEl>
                                          </p:spTgt>
                                        </p:tgtEl>
                                        <p:attrNameLst>
                                          <p:attrName>style.visibility</p:attrName>
                                        </p:attrNameLst>
                                      </p:cBhvr>
                                      <p:to>
                                        <p:strVal val="visible"/>
                                      </p:to>
                                    </p:set>
                                    <p:animEffect transition="in" filter="wipe(left)">
                                      <p:cBhvr>
                                        <p:cTn id="47" dur="500"/>
                                        <p:tgtEl>
                                          <p:spTgt spid="95">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95">
                                            <p:txEl>
                                              <p:pRg st="10" end="10"/>
                                            </p:txEl>
                                          </p:spTgt>
                                        </p:tgtEl>
                                        <p:attrNameLst>
                                          <p:attrName>style.visibility</p:attrName>
                                        </p:attrNameLst>
                                      </p:cBhvr>
                                      <p:to>
                                        <p:strVal val="visible"/>
                                      </p:to>
                                    </p:set>
                                    <p:animEffect transition="in" filter="wipe(left)">
                                      <p:cBhvr>
                                        <p:cTn id="52" dur="500"/>
                                        <p:tgtEl>
                                          <p:spTgt spid="95">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95">
                                            <p:txEl>
                                              <p:pRg st="11" end="11"/>
                                            </p:txEl>
                                          </p:spTgt>
                                        </p:tgtEl>
                                        <p:attrNameLst>
                                          <p:attrName>style.visibility</p:attrName>
                                        </p:attrNameLst>
                                      </p:cBhvr>
                                      <p:to>
                                        <p:strVal val="visible"/>
                                      </p:to>
                                    </p:set>
                                    <p:animEffect transition="in" filter="wipe(left)">
                                      <p:cBhvr>
                                        <p:cTn id="57" dur="500"/>
                                        <p:tgtEl>
                                          <p:spTgt spid="95">
                                            <p:txEl>
                                              <p:pRg st="11" end="1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nodeType="clickEffect">
                                  <p:stCondLst>
                                    <p:cond delay="0"/>
                                  </p:stCondLst>
                                  <p:childTnLst>
                                    <p:set>
                                      <p:cBhvr>
                                        <p:cTn id="61" dur="1" fill="hold">
                                          <p:stCondLst>
                                            <p:cond delay="0"/>
                                          </p:stCondLst>
                                        </p:cTn>
                                        <p:tgtEl>
                                          <p:spTgt spid="95">
                                            <p:txEl>
                                              <p:pRg st="12" end="12"/>
                                            </p:txEl>
                                          </p:spTgt>
                                        </p:tgtEl>
                                        <p:attrNameLst>
                                          <p:attrName>style.visibility</p:attrName>
                                        </p:attrNameLst>
                                      </p:cBhvr>
                                      <p:to>
                                        <p:strVal val="visible"/>
                                      </p:to>
                                    </p:set>
                                    <p:animEffect transition="in" filter="wipe(left)">
                                      <p:cBhvr>
                                        <p:cTn id="62" dur="500"/>
                                        <p:tgtEl>
                                          <p:spTgt spid="95">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a:extLst>
              <a:ext uri="{FF2B5EF4-FFF2-40B4-BE49-F238E27FC236}">
                <a16:creationId xmlns:a16="http://schemas.microsoft.com/office/drawing/2014/main" id="{6AC9F3CC-07D1-48F3-B2B5-9EF166BCA0CB}"/>
              </a:ext>
            </a:extLst>
          </p:cNvPr>
          <p:cNvPicPr>
            <a:picLocks noChangeAspect="1"/>
          </p:cNvPicPr>
          <p:nvPr/>
        </p:nvPicPr>
        <p:blipFill>
          <a:blip r:embed="rId3"/>
          <a:stretch>
            <a:fillRect/>
          </a:stretch>
        </p:blipFill>
        <p:spPr>
          <a:xfrm>
            <a:off x="0" y="651781"/>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Building blocks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307887" y="863125"/>
            <a:ext cx="8492463" cy="186737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What is a real atom like?</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What do you think about each statement?</a:t>
            </a:r>
          </a:p>
        </p:txBody>
      </p:sp>
      <p:sp>
        <p:nvSpPr>
          <p:cNvPr id="34" name="Rectangle 33"/>
          <p:cNvSpPr/>
          <p:nvPr/>
        </p:nvSpPr>
        <p:spPr>
          <a:xfrm>
            <a:off x="307887" y="2914258"/>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p:cNvSpPr/>
          <p:nvPr/>
        </p:nvSpPr>
        <p:spPr>
          <a:xfrm>
            <a:off x="307887" y="5553530"/>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p:cNvSpPr/>
          <p:nvPr/>
        </p:nvSpPr>
        <p:spPr>
          <a:xfrm>
            <a:off x="307887" y="3574076"/>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p:cNvSpPr/>
          <p:nvPr/>
        </p:nvSpPr>
        <p:spPr>
          <a:xfrm>
            <a:off x="307887" y="4233894"/>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p:cNvSpPr/>
          <p:nvPr/>
        </p:nvSpPr>
        <p:spPr>
          <a:xfrm>
            <a:off x="307887" y="4893712"/>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345062" y="3001992"/>
            <a:ext cx="319176" cy="369332"/>
          </a:xfrm>
          <a:prstGeom prst="rect">
            <a:avLst/>
          </a:prstGeom>
          <a:noFill/>
        </p:spPr>
        <p:txBody>
          <a:bodyPr wrap="square" rtlCol="0">
            <a:no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40" name="TextBox 39"/>
          <p:cNvSpPr txBox="1"/>
          <p:nvPr/>
        </p:nvSpPr>
        <p:spPr>
          <a:xfrm>
            <a:off x="664238" y="2999663"/>
            <a:ext cx="5331120"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Only powerful microscopes can see atoms.</a:t>
            </a:r>
          </a:p>
        </p:txBody>
      </p:sp>
      <p:sp>
        <p:nvSpPr>
          <p:cNvPr id="41" name="TextBox 40"/>
          <p:cNvSpPr txBox="1"/>
          <p:nvPr/>
        </p:nvSpPr>
        <p:spPr>
          <a:xfrm>
            <a:off x="345062" y="3659410"/>
            <a:ext cx="319176" cy="369332"/>
          </a:xfrm>
          <a:prstGeom prst="rect">
            <a:avLst/>
          </a:prstGeom>
          <a:noFill/>
        </p:spPr>
        <p:txBody>
          <a:bodyPr wrap="square" rtlCol="0">
            <a:no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42" name="TextBox 41"/>
          <p:cNvSpPr txBox="1"/>
          <p:nvPr/>
        </p:nvSpPr>
        <p:spPr>
          <a:xfrm>
            <a:off x="664238" y="3657081"/>
            <a:ext cx="5331120"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Atoms have electrons around a nucleus.</a:t>
            </a:r>
          </a:p>
        </p:txBody>
      </p:sp>
      <p:sp>
        <p:nvSpPr>
          <p:cNvPr id="43" name="TextBox 42"/>
          <p:cNvSpPr txBox="1"/>
          <p:nvPr/>
        </p:nvSpPr>
        <p:spPr>
          <a:xfrm>
            <a:off x="345062" y="4319228"/>
            <a:ext cx="319176" cy="369332"/>
          </a:xfrm>
          <a:prstGeom prst="rect">
            <a:avLst/>
          </a:prstGeom>
          <a:noFill/>
        </p:spPr>
        <p:txBody>
          <a:bodyPr wrap="square" rtlCol="0">
            <a:no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44" name="TextBox 43"/>
          <p:cNvSpPr txBox="1"/>
          <p:nvPr/>
        </p:nvSpPr>
        <p:spPr>
          <a:xfrm>
            <a:off x="664238" y="4316899"/>
            <a:ext cx="5331120"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The nucleus of an atom controls the atom.</a:t>
            </a:r>
          </a:p>
        </p:txBody>
      </p:sp>
      <p:sp>
        <p:nvSpPr>
          <p:cNvPr id="45" name="TextBox 44"/>
          <p:cNvSpPr txBox="1"/>
          <p:nvPr/>
        </p:nvSpPr>
        <p:spPr>
          <a:xfrm>
            <a:off x="345062" y="4979046"/>
            <a:ext cx="319176" cy="369332"/>
          </a:xfrm>
          <a:prstGeom prst="rect">
            <a:avLst/>
          </a:prstGeom>
          <a:noFill/>
        </p:spPr>
        <p:txBody>
          <a:bodyPr wrap="square" rtlCol="0">
            <a:noAutofit/>
          </a:bodyPr>
          <a:lstStyle/>
          <a:p>
            <a:pPr algn="ctr"/>
            <a:r>
              <a:rPr lang="en-GB" dirty="0">
                <a:solidFill>
                  <a:srgbClr val="10253F"/>
                </a:solidFill>
                <a:latin typeface="Verdana" panose="020B0604030504040204" pitchFamily="34" charset="0"/>
                <a:ea typeface="Verdana" panose="020B0604030504040204" pitchFamily="34" charset="0"/>
              </a:rPr>
              <a:t>D</a:t>
            </a:r>
          </a:p>
        </p:txBody>
      </p:sp>
      <p:sp>
        <p:nvSpPr>
          <p:cNvPr id="46" name="TextBox 45"/>
          <p:cNvSpPr txBox="1"/>
          <p:nvPr/>
        </p:nvSpPr>
        <p:spPr>
          <a:xfrm>
            <a:off x="664238" y="4976717"/>
            <a:ext cx="5331120"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The nucleus of an atom contains positively charged neutrons.</a:t>
            </a:r>
          </a:p>
        </p:txBody>
      </p:sp>
      <p:sp>
        <p:nvSpPr>
          <p:cNvPr id="47" name="TextBox 46"/>
          <p:cNvSpPr txBox="1"/>
          <p:nvPr/>
        </p:nvSpPr>
        <p:spPr>
          <a:xfrm>
            <a:off x="345062" y="5632516"/>
            <a:ext cx="319176" cy="369332"/>
          </a:xfrm>
          <a:prstGeom prst="rect">
            <a:avLst/>
          </a:prstGeom>
          <a:noFill/>
        </p:spPr>
        <p:txBody>
          <a:bodyPr wrap="square" rtlCol="0">
            <a:noAutofit/>
          </a:bodyPr>
          <a:lstStyle/>
          <a:p>
            <a:pPr algn="ctr"/>
            <a:r>
              <a:rPr lang="en-GB" dirty="0">
                <a:solidFill>
                  <a:srgbClr val="10253F"/>
                </a:solidFill>
                <a:latin typeface="Verdana" panose="020B0604030504040204" pitchFamily="34" charset="0"/>
                <a:ea typeface="Verdana" panose="020B0604030504040204" pitchFamily="34" charset="0"/>
              </a:rPr>
              <a:t>E</a:t>
            </a:r>
          </a:p>
        </p:txBody>
      </p:sp>
      <p:sp>
        <p:nvSpPr>
          <p:cNvPr id="48" name="TextBox 47"/>
          <p:cNvSpPr txBox="1"/>
          <p:nvPr/>
        </p:nvSpPr>
        <p:spPr>
          <a:xfrm>
            <a:off x="664238" y="5630187"/>
            <a:ext cx="5331120"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The diameter of an atom is about 10 000 times bigger than the diameter of its nucleus.</a:t>
            </a:r>
          </a:p>
        </p:txBody>
      </p:sp>
      <p:grpSp>
        <p:nvGrpSpPr>
          <p:cNvPr id="73" name="Group 72"/>
          <p:cNvGrpSpPr/>
          <p:nvPr/>
        </p:nvGrpSpPr>
        <p:grpSpPr>
          <a:xfrm>
            <a:off x="6070289" y="2914258"/>
            <a:ext cx="2730061" cy="544860"/>
            <a:chOff x="5846013" y="2914258"/>
            <a:chExt cx="2954337" cy="544860"/>
          </a:xfrm>
        </p:grpSpPr>
        <p:sp>
          <p:nvSpPr>
            <p:cNvPr id="49" name="Rectangle 48"/>
            <p:cNvSpPr/>
            <p:nvPr/>
          </p:nvSpPr>
          <p:spPr>
            <a:xfrm>
              <a:off x="5846013" y="2914258"/>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p:cNvCxnSpPr/>
            <p:nvPr/>
          </p:nvCxnSpPr>
          <p:spPr>
            <a:xfrm>
              <a:off x="7323826" y="291425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584919" y="291897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8062087" y="291648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4" name="Group 73"/>
          <p:cNvGrpSpPr/>
          <p:nvPr/>
        </p:nvGrpSpPr>
        <p:grpSpPr>
          <a:xfrm>
            <a:off x="6070289" y="3574076"/>
            <a:ext cx="2730061" cy="544860"/>
            <a:chOff x="5846013" y="3574076"/>
            <a:chExt cx="2954337" cy="544860"/>
          </a:xfrm>
        </p:grpSpPr>
        <p:sp>
          <p:nvSpPr>
            <p:cNvPr id="51" name="Rectangle 50"/>
            <p:cNvSpPr/>
            <p:nvPr/>
          </p:nvSpPr>
          <p:spPr>
            <a:xfrm>
              <a:off x="5846013" y="3574076"/>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7" name="Straight Connector 56"/>
            <p:cNvCxnSpPr/>
            <p:nvPr/>
          </p:nvCxnSpPr>
          <p:spPr>
            <a:xfrm>
              <a:off x="7320305" y="357407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6581398" y="3578794"/>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8058566" y="3576305"/>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6070289" y="4233894"/>
            <a:ext cx="2730061" cy="549393"/>
            <a:chOff x="5846013" y="4233894"/>
            <a:chExt cx="2954337" cy="549393"/>
          </a:xfrm>
        </p:grpSpPr>
        <p:sp>
          <p:nvSpPr>
            <p:cNvPr id="52" name="Rectangle 51"/>
            <p:cNvSpPr/>
            <p:nvPr/>
          </p:nvSpPr>
          <p:spPr>
            <a:xfrm>
              <a:off x="5846013" y="4233894"/>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0" name="Straight Connector 59"/>
            <p:cNvCxnSpPr/>
            <p:nvPr/>
          </p:nvCxnSpPr>
          <p:spPr>
            <a:xfrm>
              <a:off x="7320305" y="423842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581398" y="4243145"/>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8058566" y="424065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6" name="Group 75"/>
          <p:cNvGrpSpPr/>
          <p:nvPr/>
        </p:nvGrpSpPr>
        <p:grpSpPr>
          <a:xfrm>
            <a:off x="6070289" y="4891312"/>
            <a:ext cx="2730061" cy="544860"/>
            <a:chOff x="5846013" y="4891312"/>
            <a:chExt cx="2954337" cy="544860"/>
          </a:xfrm>
        </p:grpSpPr>
        <p:sp>
          <p:nvSpPr>
            <p:cNvPr id="53" name="Rectangle 52"/>
            <p:cNvSpPr/>
            <p:nvPr/>
          </p:nvSpPr>
          <p:spPr>
            <a:xfrm>
              <a:off x="5846013" y="4893712"/>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3" name="Straight Connector 62"/>
            <p:cNvCxnSpPr/>
            <p:nvPr/>
          </p:nvCxnSpPr>
          <p:spPr>
            <a:xfrm>
              <a:off x="7320305" y="4891312"/>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6581398" y="4896030"/>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8058566" y="4893541"/>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7" name="Group 76"/>
          <p:cNvGrpSpPr/>
          <p:nvPr/>
        </p:nvGrpSpPr>
        <p:grpSpPr>
          <a:xfrm>
            <a:off x="6070289" y="5553530"/>
            <a:ext cx="2730061" cy="544860"/>
            <a:chOff x="5846013" y="5553530"/>
            <a:chExt cx="2954337" cy="544860"/>
          </a:xfrm>
        </p:grpSpPr>
        <p:sp>
          <p:nvSpPr>
            <p:cNvPr id="50" name="Rectangle 49"/>
            <p:cNvSpPr/>
            <p:nvPr/>
          </p:nvSpPr>
          <p:spPr>
            <a:xfrm>
              <a:off x="5846013" y="5553530"/>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6" name="Straight Connector 65"/>
            <p:cNvCxnSpPr/>
            <p:nvPr/>
          </p:nvCxnSpPr>
          <p:spPr>
            <a:xfrm>
              <a:off x="7320305" y="5553530"/>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6581398" y="555824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8058566" y="5555759"/>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6070289" y="1958960"/>
            <a:ext cx="2730061" cy="838779"/>
            <a:chOff x="5846013" y="2252879"/>
            <a:chExt cx="2954337" cy="544860"/>
          </a:xfrm>
        </p:grpSpPr>
        <p:sp>
          <p:nvSpPr>
            <p:cNvPr id="69" name="Rectangle 68"/>
            <p:cNvSpPr/>
            <p:nvPr/>
          </p:nvSpPr>
          <p:spPr>
            <a:xfrm>
              <a:off x="5846013" y="2252879"/>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0" name="Straight Connector 69"/>
            <p:cNvCxnSpPr/>
            <p:nvPr/>
          </p:nvCxnSpPr>
          <p:spPr>
            <a:xfrm>
              <a:off x="7323826" y="2252879"/>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6584919" y="225759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8062087" y="225510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sp>
        <p:nvSpPr>
          <p:cNvPr id="6" name="TextBox 5"/>
          <p:cNvSpPr txBox="1"/>
          <p:nvPr/>
        </p:nvSpPr>
        <p:spPr>
          <a:xfrm>
            <a:off x="6070289" y="1962643"/>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am </a:t>
            </a:r>
            <a:r>
              <a:rPr lang="en-GB" sz="1200" b="1" dirty="0">
                <a:solidFill>
                  <a:srgbClr val="10253F"/>
                </a:solidFill>
                <a:latin typeface="Verdana" panose="020B0604030504040204" pitchFamily="34" charset="0"/>
                <a:ea typeface="Verdana" panose="020B0604030504040204" pitchFamily="34" charset="0"/>
              </a:rPr>
              <a:t>sure</a:t>
            </a:r>
            <a:r>
              <a:rPr lang="en-GB" sz="1200" dirty="0">
                <a:solidFill>
                  <a:srgbClr val="10253F"/>
                </a:solidFill>
                <a:latin typeface="Verdana" panose="020B0604030504040204" pitchFamily="34" charset="0"/>
                <a:ea typeface="Verdana" panose="020B0604030504040204" pitchFamily="34" charset="0"/>
              </a:rPr>
              <a:t> this is right</a:t>
            </a:r>
          </a:p>
        </p:txBody>
      </p:sp>
      <p:sp>
        <p:nvSpPr>
          <p:cNvPr id="78" name="TextBox 77"/>
          <p:cNvSpPr txBox="1"/>
          <p:nvPr/>
        </p:nvSpPr>
        <p:spPr>
          <a:xfrm>
            <a:off x="6756237" y="1962643"/>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t>
            </a:r>
            <a:r>
              <a:rPr lang="en-GB" sz="1200" b="1" dirty="0">
                <a:solidFill>
                  <a:srgbClr val="10253F"/>
                </a:solidFill>
                <a:latin typeface="Verdana" panose="020B0604030504040204" pitchFamily="34" charset="0"/>
                <a:ea typeface="Verdana" panose="020B0604030504040204" pitchFamily="34" charset="0"/>
              </a:rPr>
              <a:t>think</a:t>
            </a:r>
            <a:r>
              <a:rPr lang="en-GB" sz="1200" dirty="0">
                <a:solidFill>
                  <a:srgbClr val="10253F"/>
                </a:solidFill>
                <a:latin typeface="Verdana" panose="020B0604030504040204" pitchFamily="34" charset="0"/>
                <a:ea typeface="Verdana" panose="020B0604030504040204" pitchFamily="34" charset="0"/>
              </a:rPr>
              <a:t> this is right</a:t>
            </a:r>
          </a:p>
        </p:txBody>
      </p:sp>
      <p:sp>
        <p:nvSpPr>
          <p:cNvPr id="79" name="TextBox 78"/>
          <p:cNvSpPr txBox="1"/>
          <p:nvPr/>
        </p:nvSpPr>
        <p:spPr>
          <a:xfrm>
            <a:off x="7435318" y="1962643"/>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t>
            </a:r>
            <a:r>
              <a:rPr lang="en-GB" sz="1200" b="1" dirty="0">
                <a:solidFill>
                  <a:srgbClr val="10253F"/>
                </a:solidFill>
                <a:latin typeface="Verdana" panose="020B0604030504040204" pitchFamily="34" charset="0"/>
                <a:ea typeface="Verdana" panose="020B0604030504040204" pitchFamily="34" charset="0"/>
              </a:rPr>
              <a:t>think</a:t>
            </a:r>
            <a:r>
              <a:rPr lang="en-GB" sz="1200" dirty="0">
                <a:solidFill>
                  <a:srgbClr val="10253F"/>
                </a:solidFill>
                <a:latin typeface="Verdana" panose="020B0604030504040204" pitchFamily="34" charset="0"/>
                <a:ea typeface="Verdana" panose="020B0604030504040204" pitchFamily="34" charset="0"/>
              </a:rPr>
              <a:t> this is wrong</a:t>
            </a:r>
          </a:p>
        </p:txBody>
      </p:sp>
      <p:sp>
        <p:nvSpPr>
          <p:cNvPr id="80" name="TextBox 79"/>
          <p:cNvSpPr txBox="1"/>
          <p:nvPr/>
        </p:nvSpPr>
        <p:spPr>
          <a:xfrm>
            <a:off x="8118580" y="1962643"/>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am </a:t>
            </a:r>
            <a:r>
              <a:rPr lang="en-GB" sz="1200" b="1" dirty="0">
                <a:solidFill>
                  <a:srgbClr val="10253F"/>
                </a:solidFill>
                <a:latin typeface="Verdana" panose="020B0604030504040204" pitchFamily="34" charset="0"/>
                <a:ea typeface="Verdana" panose="020B0604030504040204" pitchFamily="34" charset="0"/>
              </a:rPr>
              <a:t>sure</a:t>
            </a:r>
            <a:r>
              <a:rPr lang="en-GB" sz="1200" dirty="0">
                <a:solidFill>
                  <a:srgbClr val="10253F"/>
                </a:solidFill>
                <a:latin typeface="Verdana" panose="020B0604030504040204" pitchFamily="34" charset="0"/>
                <a:ea typeface="Verdana" panose="020B0604030504040204" pitchFamily="34" charset="0"/>
              </a:rPr>
              <a:t> this is wrong</a:t>
            </a:r>
          </a:p>
        </p:txBody>
      </p:sp>
      <p:pic>
        <p:nvPicPr>
          <p:cNvPr id="2" name="Picture 1">
            <a:extLst>
              <a:ext uri="{FF2B5EF4-FFF2-40B4-BE49-F238E27FC236}">
                <a16:creationId xmlns:a16="http://schemas.microsoft.com/office/drawing/2014/main" id="{A2BE2E29-AFCB-4EA4-939D-784553A059E1}"/>
              </a:ext>
            </a:extLst>
          </p:cNvPr>
          <p:cNvPicPr>
            <a:picLocks noChangeAspect="1"/>
          </p:cNvPicPr>
          <p:nvPr/>
        </p:nvPicPr>
        <p:blipFill>
          <a:blip r:embed="rId4"/>
          <a:stretch>
            <a:fillRect/>
          </a:stretch>
        </p:blipFill>
        <p:spPr>
          <a:xfrm>
            <a:off x="6871139" y="240058"/>
            <a:ext cx="1589441" cy="1504993"/>
          </a:xfrm>
          <a:prstGeom prst="rect">
            <a:avLst/>
          </a:prstGeom>
        </p:spPr>
      </p:pic>
      <p:sp>
        <p:nvSpPr>
          <p:cNvPr id="82" name="Rounded Rectangle 18">
            <a:hlinkClick r:id="rId5" action="ppaction://hlinksldjump"/>
            <a:extLst>
              <a:ext uri="{FF2B5EF4-FFF2-40B4-BE49-F238E27FC236}">
                <a16:creationId xmlns:a16="http://schemas.microsoft.com/office/drawing/2014/main" id="{60516BCD-693B-4A0C-9D12-1525FBA495B7}"/>
              </a:ext>
            </a:extLst>
          </p:cNvPr>
          <p:cNvSpPr/>
          <p:nvPr/>
        </p:nvSpPr>
        <p:spPr>
          <a:xfrm>
            <a:off x="143420"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919711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0" y="654448"/>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Protons and neutrons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6"/>
            <a:ext cx="4319337" cy="4912032"/>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GB" dirty="0"/>
              <a:t>The nucleus of an atom is made of protons and neutrons.</a:t>
            </a:r>
          </a:p>
          <a:p>
            <a:pPr>
              <a:spcAft>
                <a:spcPts val="1200"/>
              </a:spcAft>
            </a:pPr>
            <a:r>
              <a:rPr lang="en-GB" dirty="0"/>
              <a:t>Protons have a positive charge.</a:t>
            </a:r>
          </a:p>
          <a:p>
            <a:pPr>
              <a:spcAft>
                <a:spcPts val="1200"/>
              </a:spcAft>
            </a:pPr>
            <a:r>
              <a:rPr lang="en-GB" dirty="0"/>
              <a:t>Neutrons have no charge.</a:t>
            </a:r>
          </a:p>
          <a:p>
            <a:r>
              <a:rPr lang="en-GB" dirty="0"/>
              <a:t>A proton and a neutron both have about the same mass. </a:t>
            </a:r>
          </a:p>
          <a:p>
            <a:pPr>
              <a:spcAft>
                <a:spcPts val="1200"/>
              </a:spcAft>
            </a:pPr>
            <a:r>
              <a:rPr lang="en-GB" dirty="0"/>
              <a:t>(A neutron has a tiny bit more.)</a:t>
            </a:r>
          </a:p>
          <a:p>
            <a:pPr>
              <a:spcAft>
                <a:spcPts val="600"/>
              </a:spcAft>
            </a:pPr>
            <a:r>
              <a:rPr lang="en-GB" dirty="0"/>
              <a:t>A proton has about 2000 times more mass than an electron.</a:t>
            </a:r>
          </a:p>
        </p:txBody>
      </p:sp>
      <p:sp>
        <p:nvSpPr>
          <p:cNvPr id="25" name="TextBox 24">
            <a:extLst>
              <a:ext uri="{FF2B5EF4-FFF2-40B4-BE49-F238E27FC236}">
                <a16:creationId xmlns:a16="http://schemas.microsoft.com/office/drawing/2014/main" id="{313B0951-F0E7-4CE7-8893-A3646A74733D}"/>
              </a:ext>
            </a:extLst>
          </p:cNvPr>
          <p:cNvSpPr txBox="1"/>
          <p:nvPr/>
        </p:nvSpPr>
        <p:spPr>
          <a:xfrm>
            <a:off x="5398648" y="5301031"/>
            <a:ext cx="2991797" cy="338554"/>
          </a:xfrm>
          <a:prstGeom prst="rect">
            <a:avLst/>
          </a:prstGeom>
          <a:noFill/>
        </p:spPr>
        <p:txBody>
          <a:bodyPr wrap="square" rtlCol="0">
            <a:spAutoFit/>
          </a:bodyPr>
          <a:lstStyle/>
          <a:p>
            <a:pPr algn="ctr"/>
            <a:r>
              <a:rPr lang="en-GB" sz="1600" dirty="0">
                <a:latin typeface="Verdana" panose="020B0604030504040204" pitchFamily="34" charset="0"/>
                <a:ea typeface="Verdana" panose="020B0604030504040204" pitchFamily="34" charset="0"/>
              </a:rPr>
              <a:t>Model of an atom.</a:t>
            </a:r>
          </a:p>
        </p:txBody>
      </p:sp>
      <p:grpSp>
        <p:nvGrpSpPr>
          <p:cNvPr id="30" name="Group 29">
            <a:extLst>
              <a:ext uri="{FF2B5EF4-FFF2-40B4-BE49-F238E27FC236}">
                <a16:creationId xmlns:a16="http://schemas.microsoft.com/office/drawing/2014/main" id="{D9D26BD9-0CFD-4BC6-9031-0E20FEAEC480}"/>
              </a:ext>
            </a:extLst>
          </p:cNvPr>
          <p:cNvGrpSpPr/>
          <p:nvPr/>
        </p:nvGrpSpPr>
        <p:grpSpPr>
          <a:xfrm>
            <a:off x="4776536" y="863126"/>
            <a:ext cx="4187951" cy="4339069"/>
            <a:chOff x="4776536" y="863126"/>
            <a:chExt cx="4187951" cy="4339069"/>
          </a:xfrm>
        </p:grpSpPr>
        <p:grpSp>
          <p:nvGrpSpPr>
            <p:cNvPr id="28" name="Group 27">
              <a:extLst>
                <a:ext uri="{FF2B5EF4-FFF2-40B4-BE49-F238E27FC236}">
                  <a16:creationId xmlns:a16="http://schemas.microsoft.com/office/drawing/2014/main" id="{8578A5E9-E0F3-4C70-82C8-AAE73405F59D}"/>
                </a:ext>
              </a:extLst>
            </p:cNvPr>
            <p:cNvGrpSpPr/>
            <p:nvPr/>
          </p:nvGrpSpPr>
          <p:grpSpPr>
            <a:xfrm>
              <a:off x="4776536" y="863126"/>
              <a:ext cx="4187951" cy="4339069"/>
              <a:chOff x="4776536" y="863126"/>
              <a:chExt cx="4187951" cy="4339069"/>
            </a:xfrm>
          </p:grpSpPr>
          <p:sp>
            <p:nvSpPr>
              <p:cNvPr id="26" name="Rectangle 25">
                <a:extLst>
                  <a:ext uri="{FF2B5EF4-FFF2-40B4-BE49-F238E27FC236}">
                    <a16:creationId xmlns:a16="http://schemas.microsoft.com/office/drawing/2014/main" id="{2E99FE92-A9DC-4926-8B39-2314380F0595}"/>
                  </a:ext>
                </a:extLst>
              </p:cNvPr>
              <p:cNvSpPr/>
              <p:nvPr/>
            </p:nvSpPr>
            <p:spPr>
              <a:xfrm>
                <a:off x="4776536" y="863126"/>
                <a:ext cx="4187951" cy="4339069"/>
              </a:xfrm>
              <a:prstGeom prst="rect">
                <a:avLst/>
              </a:prstGeom>
              <a:solidFill>
                <a:schemeClr val="accent1">
                  <a:lumMod val="20000"/>
                  <a:lumOff val="80000"/>
                </a:schemeClr>
              </a:solidFill>
              <a:ln w="952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5" name="Group 14">
                <a:extLst>
                  <a:ext uri="{FF2B5EF4-FFF2-40B4-BE49-F238E27FC236}">
                    <a16:creationId xmlns:a16="http://schemas.microsoft.com/office/drawing/2014/main" id="{17CD60C9-FAE5-42AD-AB7A-E0690418187D}"/>
                  </a:ext>
                </a:extLst>
              </p:cNvPr>
              <p:cNvGrpSpPr/>
              <p:nvPr/>
            </p:nvGrpSpPr>
            <p:grpSpPr>
              <a:xfrm>
                <a:off x="5024565" y="1001963"/>
                <a:ext cx="3622129" cy="3960000"/>
                <a:chOff x="2546060" y="2493879"/>
                <a:chExt cx="3622129" cy="3960000"/>
              </a:xfrm>
            </p:grpSpPr>
            <p:pic>
              <p:nvPicPr>
                <p:cNvPr id="1026" name="Picture 2" descr="Atom, Nuclear, Chemistry, Education, Radiation">
                  <a:extLst>
                    <a:ext uri="{FF2B5EF4-FFF2-40B4-BE49-F238E27FC236}">
                      <a16:creationId xmlns:a16="http://schemas.microsoft.com/office/drawing/2014/main" id="{A877BF29-CBC5-4995-9EFC-7B35E621DC4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39494" y="4026011"/>
                  <a:ext cx="877076" cy="89573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9CB658A7-E0AD-4BC4-A670-52B9FA09202E}"/>
                    </a:ext>
                  </a:extLst>
                </p:cNvPr>
                <p:cNvPicPr>
                  <a:picLocks noChangeAspect="1"/>
                </p:cNvPicPr>
                <p:nvPr/>
              </p:nvPicPr>
              <p:blipFill>
                <a:blip r:embed="rId5"/>
                <a:stretch>
                  <a:fillRect/>
                </a:stretch>
              </p:blipFill>
              <p:spPr>
                <a:xfrm>
                  <a:off x="4446358" y="3761250"/>
                  <a:ext cx="89670" cy="89670"/>
                </a:xfrm>
                <a:prstGeom prst="rect">
                  <a:avLst/>
                </a:prstGeom>
              </p:spPr>
            </p:pic>
            <p:pic>
              <p:nvPicPr>
                <p:cNvPr id="16" name="Picture 15">
                  <a:extLst>
                    <a:ext uri="{FF2B5EF4-FFF2-40B4-BE49-F238E27FC236}">
                      <a16:creationId xmlns:a16="http://schemas.microsoft.com/office/drawing/2014/main" id="{73B01921-A20A-47E1-A8FA-9F53009B739F}"/>
                    </a:ext>
                  </a:extLst>
                </p:cNvPr>
                <p:cNvPicPr>
                  <a:picLocks noChangeAspect="1"/>
                </p:cNvPicPr>
                <p:nvPr/>
              </p:nvPicPr>
              <p:blipFill>
                <a:blip r:embed="rId5"/>
                <a:stretch>
                  <a:fillRect/>
                </a:stretch>
              </p:blipFill>
              <p:spPr>
                <a:xfrm>
                  <a:off x="3945547" y="5069367"/>
                  <a:ext cx="89670" cy="89670"/>
                </a:xfrm>
                <a:prstGeom prst="rect">
                  <a:avLst/>
                </a:prstGeom>
              </p:spPr>
            </p:pic>
            <p:pic>
              <p:nvPicPr>
                <p:cNvPr id="17" name="Picture 16">
                  <a:extLst>
                    <a:ext uri="{FF2B5EF4-FFF2-40B4-BE49-F238E27FC236}">
                      <a16:creationId xmlns:a16="http://schemas.microsoft.com/office/drawing/2014/main" id="{BF190D72-8010-43B6-991C-1A70FFA0760E}"/>
                    </a:ext>
                  </a:extLst>
                </p:cNvPr>
                <p:cNvPicPr>
                  <a:picLocks noChangeAspect="1"/>
                </p:cNvPicPr>
                <p:nvPr/>
              </p:nvPicPr>
              <p:blipFill>
                <a:blip r:embed="rId5"/>
                <a:stretch>
                  <a:fillRect/>
                </a:stretch>
              </p:blipFill>
              <p:spPr>
                <a:xfrm>
                  <a:off x="5988849" y="3478268"/>
                  <a:ext cx="89670" cy="89670"/>
                </a:xfrm>
                <a:prstGeom prst="rect">
                  <a:avLst/>
                </a:prstGeom>
              </p:spPr>
            </p:pic>
            <p:pic>
              <p:nvPicPr>
                <p:cNvPr id="18" name="Picture 17">
                  <a:extLst>
                    <a:ext uri="{FF2B5EF4-FFF2-40B4-BE49-F238E27FC236}">
                      <a16:creationId xmlns:a16="http://schemas.microsoft.com/office/drawing/2014/main" id="{37F55672-B0AA-4858-AD7B-33891F4CAD34}"/>
                    </a:ext>
                  </a:extLst>
                </p:cNvPr>
                <p:cNvPicPr>
                  <a:picLocks noChangeAspect="1"/>
                </p:cNvPicPr>
                <p:nvPr/>
              </p:nvPicPr>
              <p:blipFill>
                <a:blip r:embed="rId5"/>
                <a:stretch>
                  <a:fillRect/>
                </a:stretch>
              </p:blipFill>
              <p:spPr>
                <a:xfrm>
                  <a:off x="2546060" y="3567938"/>
                  <a:ext cx="89670" cy="89670"/>
                </a:xfrm>
                <a:prstGeom prst="rect">
                  <a:avLst/>
                </a:prstGeom>
              </p:spPr>
            </p:pic>
            <p:pic>
              <p:nvPicPr>
                <p:cNvPr id="19" name="Picture 18">
                  <a:extLst>
                    <a:ext uri="{FF2B5EF4-FFF2-40B4-BE49-F238E27FC236}">
                      <a16:creationId xmlns:a16="http://schemas.microsoft.com/office/drawing/2014/main" id="{EE1B3E9A-8E8C-449F-B30A-B50569F89559}"/>
                    </a:ext>
                  </a:extLst>
                </p:cNvPr>
                <p:cNvPicPr>
                  <a:picLocks noChangeAspect="1"/>
                </p:cNvPicPr>
                <p:nvPr/>
              </p:nvPicPr>
              <p:blipFill>
                <a:blip r:embed="rId5"/>
                <a:stretch>
                  <a:fillRect/>
                </a:stretch>
              </p:blipFill>
              <p:spPr>
                <a:xfrm>
                  <a:off x="6078519" y="5200638"/>
                  <a:ext cx="89670" cy="89670"/>
                </a:xfrm>
                <a:prstGeom prst="rect">
                  <a:avLst/>
                </a:prstGeom>
              </p:spPr>
            </p:pic>
            <p:pic>
              <p:nvPicPr>
                <p:cNvPr id="20" name="Picture 19">
                  <a:extLst>
                    <a:ext uri="{FF2B5EF4-FFF2-40B4-BE49-F238E27FC236}">
                      <a16:creationId xmlns:a16="http://schemas.microsoft.com/office/drawing/2014/main" id="{690A4211-6793-4442-A4B3-FC0667059C8A}"/>
                    </a:ext>
                  </a:extLst>
                </p:cNvPr>
                <p:cNvPicPr>
                  <a:picLocks noChangeAspect="1"/>
                </p:cNvPicPr>
                <p:nvPr/>
              </p:nvPicPr>
              <p:blipFill>
                <a:blip r:embed="rId5"/>
                <a:stretch>
                  <a:fillRect/>
                </a:stretch>
              </p:blipFill>
              <p:spPr>
                <a:xfrm>
                  <a:off x="2755232" y="5736624"/>
                  <a:ext cx="89670" cy="89670"/>
                </a:xfrm>
                <a:prstGeom prst="rect">
                  <a:avLst/>
                </a:prstGeom>
              </p:spPr>
            </p:pic>
            <p:pic>
              <p:nvPicPr>
                <p:cNvPr id="21" name="Picture 20">
                  <a:extLst>
                    <a:ext uri="{FF2B5EF4-FFF2-40B4-BE49-F238E27FC236}">
                      <a16:creationId xmlns:a16="http://schemas.microsoft.com/office/drawing/2014/main" id="{CD916AD4-4C31-4D65-8F63-8AB1D8CC52C4}"/>
                    </a:ext>
                  </a:extLst>
                </p:cNvPr>
                <p:cNvPicPr>
                  <a:picLocks noChangeAspect="1"/>
                </p:cNvPicPr>
                <p:nvPr/>
              </p:nvPicPr>
              <p:blipFill>
                <a:blip r:embed="rId5"/>
                <a:stretch>
                  <a:fillRect/>
                </a:stretch>
              </p:blipFill>
              <p:spPr>
                <a:xfrm>
                  <a:off x="4371207" y="2493879"/>
                  <a:ext cx="89670" cy="89670"/>
                </a:xfrm>
                <a:prstGeom prst="rect">
                  <a:avLst/>
                </a:prstGeom>
              </p:spPr>
            </p:pic>
            <p:pic>
              <p:nvPicPr>
                <p:cNvPr id="22" name="Picture 21">
                  <a:extLst>
                    <a:ext uri="{FF2B5EF4-FFF2-40B4-BE49-F238E27FC236}">
                      <a16:creationId xmlns:a16="http://schemas.microsoft.com/office/drawing/2014/main" id="{DF69BF6F-CBCA-4B18-9EEF-C06ACA3AE338}"/>
                    </a:ext>
                  </a:extLst>
                </p:cNvPr>
                <p:cNvPicPr>
                  <a:picLocks noChangeAspect="1"/>
                </p:cNvPicPr>
                <p:nvPr/>
              </p:nvPicPr>
              <p:blipFill>
                <a:blip r:embed="rId5"/>
                <a:stretch>
                  <a:fillRect/>
                </a:stretch>
              </p:blipFill>
              <p:spPr>
                <a:xfrm>
                  <a:off x="4203870" y="6364209"/>
                  <a:ext cx="89670" cy="89670"/>
                </a:xfrm>
                <a:prstGeom prst="rect">
                  <a:avLst/>
                </a:prstGeom>
              </p:spPr>
            </p:pic>
          </p:grpSp>
        </p:grpSp>
        <p:sp>
          <p:nvSpPr>
            <p:cNvPr id="29" name="TextBox 28">
              <a:extLst>
                <a:ext uri="{FF2B5EF4-FFF2-40B4-BE49-F238E27FC236}">
                  <a16:creationId xmlns:a16="http://schemas.microsoft.com/office/drawing/2014/main" id="{3172CEC0-5649-43A2-82BA-C265657C470F}"/>
                </a:ext>
              </a:extLst>
            </p:cNvPr>
            <p:cNvSpPr txBox="1"/>
            <p:nvPr/>
          </p:nvSpPr>
          <p:spPr>
            <a:xfrm>
              <a:off x="7153818" y="2769847"/>
              <a:ext cx="1492876" cy="646331"/>
            </a:xfrm>
            <a:prstGeom prst="rect">
              <a:avLst/>
            </a:prstGeom>
            <a:noFill/>
          </p:spPr>
          <p:txBody>
            <a:bodyPr wrap="square" rtlCol="0">
              <a:spAutoFit/>
            </a:bodyPr>
            <a:lstStyle/>
            <a:p>
              <a:r>
                <a:rPr lang="en-GB" sz="1200" dirty="0">
                  <a:latin typeface="Verdana" panose="020B0604030504040204" pitchFamily="34" charset="0"/>
                  <a:ea typeface="Verdana" panose="020B0604030504040204" pitchFamily="34" charset="0"/>
                </a:rPr>
                <a:t>Nucleus, made of protons and neutrons.</a:t>
              </a:r>
            </a:p>
          </p:txBody>
        </p:sp>
        <p:sp>
          <p:nvSpPr>
            <p:cNvPr id="31" name="TextBox 30">
              <a:extLst>
                <a:ext uri="{FF2B5EF4-FFF2-40B4-BE49-F238E27FC236}">
                  <a16:creationId xmlns:a16="http://schemas.microsoft.com/office/drawing/2014/main" id="{BC33DD2A-EE96-4568-9763-18B1121F526E}"/>
                </a:ext>
              </a:extLst>
            </p:cNvPr>
            <p:cNvSpPr txBox="1"/>
            <p:nvPr/>
          </p:nvSpPr>
          <p:spPr>
            <a:xfrm>
              <a:off x="5465602" y="4471865"/>
              <a:ext cx="1048120" cy="276999"/>
            </a:xfrm>
            <a:prstGeom prst="rect">
              <a:avLst/>
            </a:prstGeom>
            <a:noFill/>
          </p:spPr>
          <p:txBody>
            <a:bodyPr wrap="square" rtlCol="0">
              <a:spAutoFit/>
            </a:bodyPr>
            <a:lstStyle/>
            <a:p>
              <a:pPr algn="ctr"/>
              <a:r>
                <a:rPr lang="en-GB" sz="1200" dirty="0">
                  <a:latin typeface="Verdana" panose="020B0604030504040204" pitchFamily="34" charset="0"/>
                  <a:ea typeface="Verdana" panose="020B0604030504040204" pitchFamily="34" charset="0"/>
                </a:rPr>
                <a:t>Electrons</a:t>
              </a:r>
            </a:p>
          </p:txBody>
        </p:sp>
      </p:grpSp>
    </p:spTree>
    <p:extLst>
      <p:ext uri="{BB962C8B-B14F-4D97-AF65-F5344CB8AC3E}">
        <p14:creationId xmlns:p14="http://schemas.microsoft.com/office/powerpoint/2010/main" val="42103727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a:extLst>
              <a:ext uri="{FF2B5EF4-FFF2-40B4-BE49-F238E27FC236}">
                <a16:creationId xmlns:a16="http://schemas.microsoft.com/office/drawing/2014/main" id="{6AC9F3CC-07D1-48F3-B2B5-9EF166BCA0CB}"/>
              </a:ext>
            </a:extLst>
          </p:cNvPr>
          <p:cNvPicPr>
            <a:picLocks noChangeAspect="1"/>
          </p:cNvPicPr>
          <p:nvPr/>
        </p:nvPicPr>
        <p:blipFill>
          <a:blip r:embed="rId3"/>
          <a:stretch>
            <a:fillRect/>
          </a:stretch>
        </p:blipFill>
        <p:spPr>
          <a:xfrm>
            <a:off x="0" y="651781"/>
            <a:ext cx="9144000" cy="6203552"/>
          </a:xfrm>
          <a:prstGeom prst="rect">
            <a:avLst/>
          </a:prstGeom>
        </p:spPr>
      </p:pic>
      <p:pic>
        <p:nvPicPr>
          <p:cNvPr id="8" name="Picture 7">
            <a:extLst>
              <a:ext uri="{FF2B5EF4-FFF2-40B4-BE49-F238E27FC236}">
                <a16:creationId xmlns:a16="http://schemas.microsoft.com/office/drawing/2014/main" id="{57905205-1CB1-40BB-B14E-2AB1F94447CA}"/>
              </a:ext>
            </a:extLst>
          </p:cNvPr>
          <p:cNvPicPr>
            <a:picLocks noChangeAspect="1"/>
          </p:cNvPicPr>
          <p:nvPr/>
        </p:nvPicPr>
        <p:blipFill>
          <a:blip r:embed="rId4"/>
          <a:stretch>
            <a:fillRect/>
          </a:stretch>
        </p:blipFill>
        <p:spPr>
          <a:xfrm>
            <a:off x="4654221" y="815818"/>
            <a:ext cx="1968270" cy="2036831"/>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Protons and neutrons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307887" y="863125"/>
            <a:ext cx="8492463" cy="369333"/>
          </a:xfrm>
          <a:prstGeom prst="rect">
            <a:avLst/>
          </a:prstGeom>
        </p:spPr>
        <p:txBody>
          <a:bodyPr vert="horz" lIns="91440" tIns="45720" rIns="91440" bIns="45720" rtlCol="0">
            <a:normAutofit lnSpcReduction="10000"/>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What are the forces </a:t>
            </a:r>
            <a:r>
              <a:rPr lang="en-US" dirty="0"/>
              <a:t>in an atom?</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4" name="Rectangle 33"/>
          <p:cNvSpPr/>
          <p:nvPr/>
        </p:nvSpPr>
        <p:spPr>
          <a:xfrm>
            <a:off x="307887" y="2914258"/>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p:cNvSpPr/>
          <p:nvPr/>
        </p:nvSpPr>
        <p:spPr>
          <a:xfrm>
            <a:off x="307887" y="5553530"/>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p:cNvSpPr/>
          <p:nvPr/>
        </p:nvSpPr>
        <p:spPr>
          <a:xfrm>
            <a:off x="307887" y="3574076"/>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p:cNvSpPr/>
          <p:nvPr/>
        </p:nvSpPr>
        <p:spPr>
          <a:xfrm>
            <a:off x="307887" y="4233894"/>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p:cNvSpPr/>
          <p:nvPr/>
        </p:nvSpPr>
        <p:spPr>
          <a:xfrm>
            <a:off x="307887" y="4893712"/>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345062" y="3001992"/>
            <a:ext cx="319176" cy="369332"/>
          </a:xfrm>
          <a:prstGeom prst="rect">
            <a:avLst/>
          </a:prstGeom>
          <a:noFill/>
        </p:spPr>
        <p:txBody>
          <a:bodyPr wrap="square" rtlCol="0">
            <a:no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40" name="TextBox 39"/>
          <p:cNvSpPr txBox="1"/>
          <p:nvPr/>
        </p:nvSpPr>
        <p:spPr>
          <a:xfrm>
            <a:off x="664238" y="2999663"/>
            <a:ext cx="5331120"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Protons repel each other with an electrostatic force.</a:t>
            </a:r>
          </a:p>
        </p:txBody>
      </p:sp>
      <p:sp>
        <p:nvSpPr>
          <p:cNvPr id="41" name="TextBox 40"/>
          <p:cNvSpPr txBox="1"/>
          <p:nvPr/>
        </p:nvSpPr>
        <p:spPr>
          <a:xfrm>
            <a:off x="345062" y="3659410"/>
            <a:ext cx="319176" cy="369332"/>
          </a:xfrm>
          <a:prstGeom prst="rect">
            <a:avLst/>
          </a:prstGeom>
          <a:noFill/>
        </p:spPr>
        <p:txBody>
          <a:bodyPr wrap="square" rtlCol="0">
            <a:no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42" name="TextBox 41"/>
          <p:cNvSpPr txBox="1"/>
          <p:nvPr/>
        </p:nvSpPr>
        <p:spPr>
          <a:xfrm>
            <a:off x="664238" y="3657081"/>
            <a:ext cx="5331120"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Electrons in an atom repel each other. </a:t>
            </a:r>
          </a:p>
        </p:txBody>
      </p:sp>
      <p:sp>
        <p:nvSpPr>
          <p:cNvPr id="43" name="TextBox 42"/>
          <p:cNvSpPr txBox="1"/>
          <p:nvPr/>
        </p:nvSpPr>
        <p:spPr>
          <a:xfrm>
            <a:off x="345062" y="4319228"/>
            <a:ext cx="319176" cy="369332"/>
          </a:xfrm>
          <a:prstGeom prst="rect">
            <a:avLst/>
          </a:prstGeom>
          <a:noFill/>
        </p:spPr>
        <p:txBody>
          <a:bodyPr wrap="square" rtlCol="0">
            <a:no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44" name="TextBox 43"/>
          <p:cNvSpPr txBox="1"/>
          <p:nvPr/>
        </p:nvSpPr>
        <p:spPr>
          <a:xfrm>
            <a:off x="664238" y="4316899"/>
            <a:ext cx="5331120"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Protons attract electrons with an electrostatic force.</a:t>
            </a:r>
          </a:p>
        </p:txBody>
      </p:sp>
      <p:sp>
        <p:nvSpPr>
          <p:cNvPr id="45" name="TextBox 44"/>
          <p:cNvSpPr txBox="1"/>
          <p:nvPr/>
        </p:nvSpPr>
        <p:spPr>
          <a:xfrm>
            <a:off x="345062" y="4979046"/>
            <a:ext cx="319176" cy="369332"/>
          </a:xfrm>
          <a:prstGeom prst="rect">
            <a:avLst/>
          </a:prstGeom>
          <a:noFill/>
        </p:spPr>
        <p:txBody>
          <a:bodyPr wrap="square" rtlCol="0">
            <a:noAutofit/>
          </a:bodyPr>
          <a:lstStyle/>
          <a:p>
            <a:pPr algn="ctr"/>
            <a:r>
              <a:rPr lang="en-GB" dirty="0">
                <a:solidFill>
                  <a:srgbClr val="10253F"/>
                </a:solidFill>
                <a:latin typeface="Verdana" panose="020B0604030504040204" pitchFamily="34" charset="0"/>
                <a:ea typeface="Verdana" panose="020B0604030504040204" pitchFamily="34" charset="0"/>
              </a:rPr>
              <a:t>D</a:t>
            </a:r>
          </a:p>
        </p:txBody>
      </p:sp>
      <p:sp>
        <p:nvSpPr>
          <p:cNvPr id="46" name="TextBox 45"/>
          <p:cNvSpPr txBox="1"/>
          <p:nvPr/>
        </p:nvSpPr>
        <p:spPr>
          <a:xfrm>
            <a:off x="664238" y="4976717"/>
            <a:ext cx="5331120"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Neutrons and protons attract each other with an electrostatic force.</a:t>
            </a:r>
          </a:p>
        </p:txBody>
      </p:sp>
      <p:sp>
        <p:nvSpPr>
          <p:cNvPr id="47" name="TextBox 46"/>
          <p:cNvSpPr txBox="1"/>
          <p:nvPr/>
        </p:nvSpPr>
        <p:spPr>
          <a:xfrm>
            <a:off x="345062" y="5632516"/>
            <a:ext cx="319176" cy="369332"/>
          </a:xfrm>
          <a:prstGeom prst="rect">
            <a:avLst/>
          </a:prstGeom>
          <a:noFill/>
        </p:spPr>
        <p:txBody>
          <a:bodyPr wrap="square" rtlCol="0">
            <a:noAutofit/>
          </a:bodyPr>
          <a:lstStyle/>
          <a:p>
            <a:pPr algn="ctr"/>
            <a:r>
              <a:rPr lang="en-GB" dirty="0">
                <a:solidFill>
                  <a:srgbClr val="10253F"/>
                </a:solidFill>
                <a:latin typeface="Verdana" panose="020B0604030504040204" pitchFamily="34" charset="0"/>
                <a:ea typeface="Verdana" panose="020B0604030504040204" pitchFamily="34" charset="0"/>
              </a:rPr>
              <a:t>E</a:t>
            </a:r>
          </a:p>
        </p:txBody>
      </p:sp>
      <p:sp>
        <p:nvSpPr>
          <p:cNvPr id="48" name="TextBox 47"/>
          <p:cNvSpPr txBox="1"/>
          <p:nvPr/>
        </p:nvSpPr>
        <p:spPr>
          <a:xfrm>
            <a:off x="664238" y="5630187"/>
            <a:ext cx="5331120"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Neutrons and protons attract each other with a force that is not electrostatic.</a:t>
            </a:r>
          </a:p>
        </p:txBody>
      </p:sp>
      <p:grpSp>
        <p:nvGrpSpPr>
          <p:cNvPr id="73" name="Group 72"/>
          <p:cNvGrpSpPr/>
          <p:nvPr/>
        </p:nvGrpSpPr>
        <p:grpSpPr>
          <a:xfrm>
            <a:off x="6070289" y="2914258"/>
            <a:ext cx="2730061" cy="544860"/>
            <a:chOff x="5846013" y="2914258"/>
            <a:chExt cx="2954337" cy="544860"/>
          </a:xfrm>
        </p:grpSpPr>
        <p:sp>
          <p:nvSpPr>
            <p:cNvPr id="49" name="Rectangle 48"/>
            <p:cNvSpPr/>
            <p:nvPr/>
          </p:nvSpPr>
          <p:spPr>
            <a:xfrm>
              <a:off x="5846013" y="2914258"/>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p:cNvCxnSpPr/>
            <p:nvPr/>
          </p:nvCxnSpPr>
          <p:spPr>
            <a:xfrm>
              <a:off x="7323826" y="291425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584919" y="291897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8062087" y="291648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4" name="Group 73"/>
          <p:cNvGrpSpPr/>
          <p:nvPr/>
        </p:nvGrpSpPr>
        <p:grpSpPr>
          <a:xfrm>
            <a:off x="6070289" y="3574076"/>
            <a:ext cx="2730061" cy="544860"/>
            <a:chOff x="5846013" y="3574076"/>
            <a:chExt cx="2954337" cy="544860"/>
          </a:xfrm>
        </p:grpSpPr>
        <p:sp>
          <p:nvSpPr>
            <p:cNvPr id="51" name="Rectangle 50"/>
            <p:cNvSpPr/>
            <p:nvPr/>
          </p:nvSpPr>
          <p:spPr>
            <a:xfrm>
              <a:off x="5846013" y="3574076"/>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7" name="Straight Connector 56"/>
            <p:cNvCxnSpPr/>
            <p:nvPr/>
          </p:nvCxnSpPr>
          <p:spPr>
            <a:xfrm>
              <a:off x="7320305" y="357407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6581398" y="3578794"/>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8058566" y="3576305"/>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6070289" y="4233894"/>
            <a:ext cx="2730061" cy="549393"/>
            <a:chOff x="5846013" y="4233894"/>
            <a:chExt cx="2954337" cy="549393"/>
          </a:xfrm>
        </p:grpSpPr>
        <p:sp>
          <p:nvSpPr>
            <p:cNvPr id="52" name="Rectangle 51"/>
            <p:cNvSpPr/>
            <p:nvPr/>
          </p:nvSpPr>
          <p:spPr>
            <a:xfrm>
              <a:off x="5846013" y="4233894"/>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0" name="Straight Connector 59"/>
            <p:cNvCxnSpPr/>
            <p:nvPr/>
          </p:nvCxnSpPr>
          <p:spPr>
            <a:xfrm>
              <a:off x="7320305" y="423842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581398" y="4243145"/>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8058566" y="424065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6" name="Group 75"/>
          <p:cNvGrpSpPr/>
          <p:nvPr/>
        </p:nvGrpSpPr>
        <p:grpSpPr>
          <a:xfrm>
            <a:off x="6070289" y="4891312"/>
            <a:ext cx="2730061" cy="544860"/>
            <a:chOff x="5846013" y="4891312"/>
            <a:chExt cx="2954337" cy="544860"/>
          </a:xfrm>
        </p:grpSpPr>
        <p:sp>
          <p:nvSpPr>
            <p:cNvPr id="53" name="Rectangle 52"/>
            <p:cNvSpPr/>
            <p:nvPr/>
          </p:nvSpPr>
          <p:spPr>
            <a:xfrm>
              <a:off x="5846013" y="4893712"/>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3" name="Straight Connector 62"/>
            <p:cNvCxnSpPr/>
            <p:nvPr/>
          </p:nvCxnSpPr>
          <p:spPr>
            <a:xfrm>
              <a:off x="7320305" y="4891312"/>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6581398" y="4896030"/>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8058566" y="4893541"/>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7" name="Group 76"/>
          <p:cNvGrpSpPr/>
          <p:nvPr/>
        </p:nvGrpSpPr>
        <p:grpSpPr>
          <a:xfrm>
            <a:off x="6070289" y="5553530"/>
            <a:ext cx="2730061" cy="544860"/>
            <a:chOff x="5846013" y="5553530"/>
            <a:chExt cx="2954337" cy="544860"/>
          </a:xfrm>
        </p:grpSpPr>
        <p:sp>
          <p:nvSpPr>
            <p:cNvPr id="50" name="Rectangle 49"/>
            <p:cNvSpPr/>
            <p:nvPr/>
          </p:nvSpPr>
          <p:spPr>
            <a:xfrm>
              <a:off x="5846013" y="5553530"/>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6" name="Straight Connector 65"/>
            <p:cNvCxnSpPr/>
            <p:nvPr/>
          </p:nvCxnSpPr>
          <p:spPr>
            <a:xfrm>
              <a:off x="7320305" y="5553530"/>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6581398" y="555824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8058566" y="5555759"/>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6070289" y="1958960"/>
            <a:ext cx="2730061" cy="838779"/>
            <a:chOff x="5846013" y="2252879"/>
            <a:chExt cx="2954337" cy="544860"/>
          </a:xfrm>
        </p:grpSpPr>
        <p:sp>
          <p:nvSpPr>
            <p:cNvPr id="69" name="Rectangle 68"/>
            <p:cNvSpPr/>
            <p:nvPr/>
          </p:nvSpPr>
          <p:spPr>
            <a:xfrm>
              <a:off x="5846013" y="2252879"/>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0" name="Straight Connector 69"/>
            <p:cNvCxnSpPr/>
            <p:nvPr/>
          </p:nvCxnSpPr>
          <p:spPr>
            <a:xfrm>
              <a:off x="7323826" y="2252879"/>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6584919" y="225759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8062087" y="225510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sp>
        <p:nvSpPr>
          <p:cNvPr id="6" name="TextBox 5"/>
          <p:cNvSpPr txBox="1"/>
          <p:nvPr/>
        </p:nvSpPr>
        <p:spPr>
          <a:xfrm>
            <a:off x="6070289" y="1962643"/>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am </a:t>
            </a:r>
            <a:r>
              <a:rPr lang="en-GB" sz="1200" b="1" dirty="0">
                <a:solidFill>
                  <a:srgbClr val="10253F"/>
                </a:solidFill>
                <a:latin typeface="Verdana" panose="020B0604030504040204" pitchFamily="34" charset="0"/>
                <a:ea typeface="Verdana" panose="020B0604030504040204" pitchFamily="34" charset="0"/>
              </a:rPr>
              <a:t>sure</a:t>
            </a:r>
            <a:r>
              <a:rPr lang="en-GB" sz="1200" dirty="0">
                <a:solidFill>
                  <a:srgbClr val="10253F"/>
                </a:solidFill>
                <a:latin typeface="Verdana" panose="020B0604030504040204" pitchFamily="34" charset="0"/>
                <a:ea typeface="Verdana" panose="020B0604030504040204" pitchFamily="34" charset="0"/>
              </a:rPr>
              <a:t> this is right</a:t>
            </a:r>
          </a:p>
        </p:txBody>
      </p:sp>
      <p:sp>
        <p:nvSpPr>
          <p:cNvPr id="78" name="TextBox 77"/>
          <p:cNvSpPr txBox="1"/>
          <p:nvPr/>
        </p:nvSpPr>
        <p:spPr>
          <a:xfrm>
            <a:off x="6756237" y="1962643"/>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t>
            </a:r>
            <a:r>
              <a:rPr lang="en-GB" sz="1200" b="1" dirty="0">
                <a:solidFill>
                  <a:srgbClr val="10253F"/>
                </a:solidFill>
                <a:latin typeface="Verdana" panose="020B0604030504040204" pitchFamily="34" charset="0"/>
                <a:ea typeface="Verdana" panose="020B0604030504040204" pitchFamily="34" charset="0"/>
              </a:rPr>
              <a:t>think</a:t>
            </a:r>
            <a:r>
              <a:rPr lang="en-GB" sz="1200" dirty="0">
                <a:solidFill>
                  <a:srgbClr val="10253F"/>
                </a:solidFill>
                <a:latin typeface="Verdana" panose="020B0604030504040204" pitchFamily="34" charset="0"/>
                <a:ea typeface="Verdana" panose="020B0604030504040204" pitchFamily="34" charset="0"/>
              </a:rPr>
              <a:t> this is right</a:t>
            </a:r>
          </a:p>
        </p:txBody>
      </p:sp>
      <p:sp>
        <p:nvSpPr>
          <p:cNvPr id="79" name="TextBox 78"/>
          <p:cNvSpPr txBox="1"/>
          <p:nvPr/>
        </p:nvSpPr>
        <p:spPr>
          <a:xfrm>
            <a:off x="7435318" y="1962643"/>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t>
            </a:r>
            <a:r>
              <a:rPr lang="en-GB" sz="1200" b="1" dirty="0">
                <a:solidFill>
                  <a:srgbClr val="10253F"/>
                </a:solidFill>
                <a:latin typeface="Verdana" panose="020B0604030504040204" pitchFamily="34" charset="0"/>
                <a:ea typeface="Verdana" panose="020B0604030504040204" pitchFamily="34" charset="0"/>
              </a:rPr>
              <a:t>think</a:t>
            </a:r>
            <a:r>
              <a:rPr lang="en-GB" sz="1200" dirty="0">
                <a:solidFill>
                  <a:srgbClr val="10253F"/>
                </a:solidFill>
                <a:latin typeface="Verdana" panose="020B0604030504040204" pitchFamily="34" charset="0"/>
                <a:ea typeface="Verdana" panose="020B0604030504040204" pitchFamily="34" charset="0"/>
              </a:rPr>
              <a:t> this is wrong</a:t>
            </a:r>
          </a:p>
        </p:txBody>
      </p:sp>
      <p:sp>
        <p:nvSpPr>
          <p:cNvPr id="80" name="TextBox 79"/>
          <p:cNvSpPr txBox="1"/>
          <p:nvPr/>
        </p:nvSpPr>
        <p:spPr>
          <a:xfrm>
            <a:off x="8118580" y="1962643"/>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am </a:t>
            </a:r>
            <a:r>
              <a:rPr lang="en-GB" sz="1200" b="1" dirty="0">
                <a:solidFill>
                  <a:srgbClr val="10253F"/>
                </a:solidFill>
                <a:latin typeface="Verdana" panose="020B0604030504040204" pitchFamily="34" charset="0"/>
                <a:ea typeface="Verdana" panose="020B0604030504040204" pitchFamily="34" charset="0"/>
              </a:rPr>
              <a:t>sure</a:t>
            </a:r>
            <a:r>
              <a:rPr lang="en-GB" sz="1200" dirty="0">
                <a:solidFill>
                  <a:srgbClr val="10253F"/>
                </a:solidFill>
                <a:latin typeface="Verdana" panose="020B0604030504040204" pitchFamily="34" charset="0"/>
                <a:ea typeface="Verdana" panose="020B0604030504040204" pitchFamily="34" charset="0"/>
              </a:rPr>
              <a:t> this is wrong</a:t>
            </a:r>
          </a:p>
        </p:txBody>
      </p:sp>
      <p:sp>
        <p:nvSpPr>
          <p:cNvPr id="81" name="Text Placeholder 16">
            <a:extLst>
              <a:ext uri="{FF2B5EF4-FFF2-40B4-BE49-F238E27FC236}">
                <a16:creationId xmlns:a16="http://schemas.microsoft.com/office/drawing/2014/main" id="{0CDF4981-42C5-4A96-ABD1-C1658E2CFEF8}"/>
              </a:ext>
            </a:extLst>
          </p:cNvPr>
          <p:cNvSpPr txBox="1">
            <a:spLocks/>
          </p:cNvSpPr>
          <p:nvPr/>
        </p:nvSpPr>
        <p:spPr>
          <a:xfrm>
            <a:off x="307886" y="2421707"/>
            <a:ext cx="8492463" cy="369333"/>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6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What do you think about each statement</a:t>
            </a:r>
            <a:r>
              <a:rPr lang="en-US" sz="1600" dirty="0"/>
              <a:t>?</a:t>
            </a:r>
            <a:endParaRPr kumimoji="0" lang="en-US" sz="16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82" name="Rounded Rectangle 18">
            <a:hlinkClick r:id="rId5" action="ppaction://hlinksldjump"/>
            <a:extLst>
              <a:ext uri="{FF2B5EF4-FFF2-40B4-BE49-F238E27FC236}">
                <a16:creationId xmlns:a16="http://schemas.microsoft.com/office/drawing/2014/main" id="{99B27873-415C-4DD4-B772-471A2D1F6E69}"/>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17843345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3"/>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Numbering nucleons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6"/>
            <a:ext cx="8285163" cy="1394882"/>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The nucleus of an atom is ma</a:t>
            </a:r>
            <a:r>
              <a:rPr lang="en-US" dirty="0"/>
              <a:t>de of protons and neutrons.</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Tog</a:t>
            </a:r>
            <a:r>
              <a:rPr lang="en-US" dirty="0"/>
              <a:t>ether, </a:t>
            </a:r>
            <a:r>
              <a:rPr lang="en-US" dirty="0">
                <a:solidFill>
                  <a:srgbClr val="222A35"/>
                </a:solidFill>
              </a:rPr>
              <a:t>protons</a:t>
            </a:r>
            <a:r>
              <a:rPr lang="en-US" dirty="0"/>
              <a:t> and nucleons are called </a:t>
            </a:r>
            <a:r>
              <a:rPr lang="en-US" b="1" dirty="0"/>
              <a:t>nucleons</a:t>
            </a:r>
            <a:r>
              <a:rPr lang="en-US" dirty="0"/>
              <a:t>.</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The structure of an atom can be described using just two numbers.</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3" name="Group 2">
            <a:extLst>
              <a:ext uri="{FF2B5EF4-FFF2-40B4-BE49-F238E27FC236}">
                <a16:creationId xmlns:a16="http://schemas.microsoft.com/office/drawing/2014/main" id="{4A88C8B1-E73F-428B-91CB-43286A60EE29}"/>
              </a:ext>
            </a:extLst>
          </p:cNvPr>
          <p:cNvGrpSpPr/>
          <p:nvPr/>
        </p:nvGrpSpPr>
        <p:grpSpPr>
          <a:xfrm>
            <a:off x="3448704" y="2522814"/>
            <a:ext cx="2536789" cy="2197421"/>
            <a:chOff x="2305799" y="2568667"/>
            <a:chExt cx="2536789" cy="2197421"/>
          </a:xfrm>
        </p:grpSpPr>
        <p:sp>
          <p:nvSpPr>
            <p:cNvPr id="2" name="TextBox 1">
              <a:extLst>
                <a:ext uri="{FF2B5EF4-FFF2-40B4-BE49-F238E27FC236}">
                  <a16:creationId xmlns:a16="http://schemas.microsoft.com/office/drawing/2014/main" id="{F3BC37CB-D91E-43EE-AD9C-BE25EA361AEC}"/>
                </a:ext>
              </a:extLst>
            </p:cNvPr>
            <p:cNvSpPr txBox="1"/>
            <p:nvPr/>
          </p:nvSpPr>
          <p:spPr>
            <a:xfrm>
              <a:off x="2953708" y="2661001"/>
              <a:ext cx="1888880" cy="1938992"/>
            </a:xfrm>
            <a:prstGeom prst="rect">
              <a:avLst/>
            </a:prstGeom>
            <a:noFill/>
          </p:spPr>
          <p:txBody>
            <a:bodyPr wrap="square" rtlCol="0">
              <a:spAutoFit/>
            </a:bodyPr>
            <a:lstStyle/>
            <a:p>
              <a:pPr algn="ctr"/>
              <a:r>
                <a:rPr lang="en-GB" sz="12000" b="1" dirty="0">
                  <a:latin typeface="Arial Narrow" panose="020B0606020202030204" pitchFamily="34" charset="0"/>
                </a:rPr>
                <a:t>Be</a:t>
              </a:r>
            </a:p>
          </p:txBody>
        </p:sp>
        <p:sp>
          <p:nvSpPr>
            <p:cNvPr id="6" name="TextBox 5">
              <a:extLst>
                <a:ext uri="{FF2B5EF4-FFF2-40B4-BE49-F238E27FC236}">
                  <a16:creationId xmlns:a16="http://schemas.microsoft.com/office/drawing/2014/main" id="{9F951D33-7237-4B79-94D0-8D7817D40F61}"/>
                </a:ext>
              </a:extLst>
            </p:cNvPr>
            <p:cNvSpPr txBox="1"/>
            <p:nvPr/>
          </p:nvSpPr>
          <p:spPr>
            <a:xfrm>
              <a:off x="2305799" y="2568667"/>
              <a:ext cx="959915" cy="1015663"/>
            </a:xfrm>
            <a:prstGeom prst="rect">
              <a:avLst/>
            </a:prstGeom>
            <a:noFill/>
          </p:spPr>
          <p:txBody>
            <a:bodyPr wrap="square" rtlCol="0">
              <a:spAutoFit/>
            </a:bodyPr>
            <a:lstStyle/>
            <a:p>
              <a:pPr algn="ctr"/>
              <a:r>
                <a:rPr lang="en-GB" sz="6000" b="1" dirty="0">
                  <a:latin typeface="Arial Narrow" panose="020B0606020202030204" pitchFamily="34" charset="0"/>
                </a:rPr>
                <a:t>9</a:t>
              </a:r>
            </a:p>
          </p:txBody>
        </p:sp>
        <p:sp>
          <p:nvSpPr>
            <p:cNvPr id="7" name="TextBox 6">
              <a:extLst>
                <a:ext uri="{FF2B5EF4-FFF2-40B4-BE49-F238E27FC236}">
                  <a16:creationId xmlns:a16="http://schemas.microsoft.com/office/drawing/2014/main" id="{7E6D833E-C86C-48A3-A0EF-288A8B378160}"/>
                </a:ext>
              </a:extLst>
            </p:cNvPr>
            <p:cNvSpPr txBox="1"/>
            <p:nvPr/>
          </p:nvSpPr>
          <p:spPr>
            <a:xfrm>
              <a:off x="2305799" y="3750425"/>
              <a:ext cx="959915" cy="1015663"/>
            </a:xfrm>
            <a:prstGeom prst="rect">
              <a:avLst/>
            </a:prstGeom>
            <a:noFill/>
          </p:spPr>
          <p:txBody>
            <a:bodyPr wrap="square" rtlCol="0">
              <a:spAutoFit/>
            </a:bodyPr>
            <a:lstStyle/>
            <a:p>
              <a:pPr algn="ctr"/>
              <a:r>
                <a:rPr lang="en-GB" sz="6000" b="1" dirty="0">
                  <a:latin typeface="Arial Narrow" panose="020B0606020202030204" pitchFamily="34" charset="0"/>
                </a:rPr>
                <a:t>4</a:t>
              </a:r>
            </a:p>
          </p:txBody>
        </p:sp>
      </p:grpSp>
      <p:sp>
        <p:nvSpPr>
          <p:cNvPr id="4" name="Callout: Line 3">
            <a:extLst>
              <a:ext uri="{FF2B5EF4-FFF2-40B4-BE49-F238E27FC236}">
                <a16:creationId xmlns:a16="http://schemas.microsoft.com/office/drawing/2014/main" id="{FE456D09-6FB4-419D-8CC1-37BA3DA95E98}"/>
              </a:ext>
            </a:extLst>
          </p:cNvPr>
          <p:cNvSpPr/>
          <p:nvPr/>
        </p:nvSpPr>
        <p:spPr>
          <a:xfrm>
            <a:off x="6312146" y="2508758"/>
            <a:ext cx="2322095" cy="816163"/>
          </a:xfrm>
          <a:prstGeom prst="borderCallout1">
            <a:avLst>
              <a:gd name="adj1" fmla="val 49644"/>
              <a:gd name="adj2" fmla="val 475"/>
              <a:gd name="adj3" fmla="val 108625"/>
              <a:gd name="adj4" fmla="val -26934"/>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222A35"/>
                </a:solidFill>
                <a:latin typeface="Verdana" panose="020B0604030504040204" pitchFamily="34" charset="0"/>
                <a:ea typeface="Verdana" panose="020B0604030504040204" pitchFamily="34" charset="0"/>
              </a:rPr>
              <a:t>Atomic symbol</a:t>
            </a:r>
          </a:p>
          <a:p>
            <a:pPr algn="ctr"/>
            <a:r>
              <a:rPr lang="en-GB" dirty="0">
                <a:solidFill>
                  <a:srgbClr val="222A35"/>
                </a:solidFill>
                <a:latin typeface="Verdana" panose="020B0604030504040204" pitchFamily="34" charset="0"/>
                <a:ea typeface="Verdana" panose="020B0604030504040204" pitchFamily="34" charset="0"/>
              </a:rPr>
              <a:t>(for beryllium)</a:t>
            </a:r>
          </a:p>
        </p:txBody>
      </p:sp>
      <p:sp>
        <p:nvSpPr>
          <p:cNvPr id="10" name="Callout: Line 9">
            <a:extLst>
              <a:ext uri="{FF2B5EF4-FFF2-40B4-BE49-F238E27FC236}">
                <a16:creationId xmlns:a16="http://schemas.microsoft.com/office/drawing/2014/main" id="{93694D49-8C27-4852-AFB2-B0C99CAA5DF2}"/>
              </a:ext>
            </a:extLst>
          </p:cNvPr>
          <p:cNvSpPr/>
          <p:nvPr/>
        </p:nvSpPr>
        <p:spPr>
          <a:xfrm>
            <a:off x="502868" y="2475496"/>
            <a:ext cx="2736000" cy="816163"/>
          </a:xfrm>
          <a:prstGeom prst="borderCallout1">
            <a:avLst>
              <a:gd name="adj1" fmla="val 49644"/>
              <a:gd name="adj2" fmla="val 100147"/>
              <a:gd name="adj3" fmla="val 58503"/>
              <a:gd name="adj4" fmla="val 116879"/>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222A35"/>
                </a:solidFill>
                <a:latin typeface="Verdana" panose="020B0604030504040204" pitchFamily="34" charset="0"/>
                <a:ea typeface="Verdana" panose="020B0604030504040204" pitchFamily="34" charset="0"/>
              </a:rPr>
              <a:t>Mass number</a:t>
            </a:r>
          </a:p>
          <a:p>
            <a:pPr algn="ctr"/>
            <a:r>
              <a:rPr lang="en-GB" dirty="0">
                <a:solidFill>
                  <a:srgbClr val="222A35"/>
                </a:solidFill>
                <a:latin typeface="Verdana" panose="020B0604030504040204" pitchFamily="34" charset="0"/>
                <a:ea typeface="Verdana" panose="020B0604030504040204" pitchFamily="34" charset="0"/>
              </a:rPr>
              <a:t>(number of nucleons)</a:t>
            </a:r>
          </a:p>
        </p:txBody>
      </p:sp>
      <p:sp>
        <p:nvSpPr>
          <p:cNvPr id="13" name="Callout: Line 12">
            <a:extLst>
              <a:ext uri="{FF2B5EF4-FFF2-40B4-BE49-F238E27FC236}">
                <a16:creationId xmlns:a16="http://schemas.microsoft.com/office/drawing/2014/main" id="{A29EA078-4973-4FD2-9EBE-5F2EFE9A573B}"/>
              </a:ext>
            </a:extLst>
          </p:cNvPr>
          <p:cNvSpPr/>
          <p:nvPr/>
        </p:nvSpPr>
        <p:spPr>
          <a:xfrm>
            <a:off x="502868" y="3904072"/>
            <a:ext cx="2736000" cy="816163"/>
          </a:xfrm>
          <a:prstGeom prst="borderCallout1">
            <a:avLst>
              <a:gd name="adj1" fmla="val 51118"/>
              <a:gd name="adj2" fmla="val 99957"/>
              <a:gd name="adj3" fmla="val 39339"/>
              <a:gd name="adj4" fmla="val 119302"/>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222A35"/>
                </a:solidFill>
                <a:latin typeface="Verdana" panose="020B0604030504040204" pitchFamily="34" charset="0"/>
                <a:ea typeface="Verdana" panose="020B0604030504040204" pitchFamily="34" charset="0"/>
              </a:rPr>
              <a:t>Atomic number</a:t>
            </a:r>
          </a:p>
          <a:p>
            <a:pPr algn="ctr"/>
            <a:r>
              <a:rPr lang="en-GB" dirty="0">
                <a:solidFill>
                  <a:srgbClr val="222A35"/>
                </a:solidFill>
                <a:latin typeface="Verdana" panose="020B0604030504040204" pitchFamily="34" charset="0"/>
                <a:ea typeface="Verdana" panose="020B0604030504040204" pitchFamily="34" charset="0"/>
              </a:rPr>
              <a:t>(number of protons)</a:t>
            </a:r>
          </a:p>
        </p:txBody>
      </p:sp>
    </p:spTree>
    <p:extLst>
      <p:ext uri="{BB962C8B-B14F-4D97-AF65-F5344CB8AC3E}">
        <p14:creationId xmlns:p14="http://schemas.microsoft.com/office/powerpoint/2010/main" val="2029917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3"/>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Numbering nucleons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509758" y="863127"/>
            <a:ext cx="4182558" cy="425394"/>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6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Atomic number = 4</a:t>
            </a:r>
            <a:r>
              <a:rPr kumimoji="0" lang="en-US" sz="16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so 4 protons.</a:t>
            </a:r>
          </a:p>
        </p:txBody>
      </p:sp>
      <p:grpSp>
        <p:nvGrpSpPr>
          <p:cNvPr id="22" name="Group 21">
            <a:extLst>
              <a:ext uri="{FF2B5EF4-FFF2-40B4-BE49-F238E27FC236}">
                <a16:creationId xmlns:a16="http://schemas.microsoft.com/office/drawing/2014/main" id="{00428D31-57A7-4327-9F88-04AB1884A220}"/>
              </a:ext>
            </a:extLst>
          </p:cNvPr>
          <p:cNvGrpSpPr/>
          <p:nvPr/>
        </p:nvGrpSpPr>
        <p:grpSpPr>
          <a:xfrm>
            <a:off x="509758" y="3659674"/>
            <a:ext cx="8131373" cy="2244739"/>
            <a:chOff x="357769" y="2604396"/>
            <a:chExt cx="8131373" cy="2244739"/>
          </a:xfrm>
        </p:grpSpPr>
        <p:grpSp>
          <p:nvGrpSpPr>
            <p:cNvPr id="23" name="Group 22">
              <a:extLst>
                <a:ext uri="{FF2B5EF4-FFF2-40B4-BE49-F238E27FC236}">
                  <a16:creationId xmlns:a16="http://schemas.microsoft.com/office/drawing/2014/main" id="{438CF333-3DF2-407E-80EC-1257AD7690E7}"/>
                </a:ext>
              </a:extLst>
            </p:cNvPr>
            <p:cNvGrpSpPr/>
            <p:nvPr/>
          </p:nvGrpSpPr>
          <p:grpSpPr>
            <a:xfrm>
              <a:off x="3303605" y="2651714"/>
              <a:ext cx="2536789" cy="2197421"/>
              <a:chOff x="2305799" y="2568667"/>
              <a:chExt cx="2536789" cy="2197421"/>
            </a:xfrm>
          </p:grpSpPr>
          <p:sp>
            <p:nvSpPr>
              <p:cNvPr id="28" name="TextBox 27">
                <a:extLst>
                  <a:ext uri="{FF2B5EF4-FFF2-40B4-BE49-F238E27FC236}">
                    <a16:creationId xmlns:a16="http://schemas.microsoft.com/office/drawing/2014/main" id="{9BDF52A7-89F6-4E05-B812-1DF1226E680E}"/>
                  </a:ext>
                </a:extLst>
              </p:cNvPr>
              <p:cNvSpPr txBox="1"/>
              <p:nvPr/>
            </p:nvSpPr>
            <p:spPr>
              <a:xfrm>
                <a:off x="2953708" y="2661001"/>
                <a:ext cx="1888880" cy="1938992"/>
              </a:xfrm>
              <a:prstGeom prst="rect">
                <a:avLst/>
              </a:prstGeom>
              <a:noFill/>
            </p:spPr>
            <p:txBody>
              <a:bodyPr wrap="square" rtlCol="0">
                <a:spAutoFit/>
              </a:bodyPr>
              <a:lstStyle/>
              <a:p>
                <a:pPr algn="ctr"/>
                <a:r>
                  <a:rPr lang="en-GB" sz="12000" b="1" dirty="0">
                    <a:latin typeface="Arial Narrow" panose="020B0606020202030204" pitchFamily="34" charset="0"/>
                  </a:rPr>
                  <a:t>Be</a:t>
                </a:r>
              </a:p>
            </p:txBody>
          </p:sp>
          <p:sp>
            <p:nvSpPr>
              <p:cNvPr id="29" name="TextBox 28">
                <a:extLst>
                  <a:ext uri="{FF2B5EF4-FFF2-40B4-BE49-F238E27FC236}">
                    <a16:creationId xmlns:a16="http://schemas.microsoft.com/office/drawing/2014/main" id="{EE440633-C15E-4236-9CCE-589EF7DD8861}"/>
                  </a:ext>
                </a:extLst>
              </p:cNvPr>
              <p:cNvSpPr txBox="1"/>
              <p:nvPr/>
            </p:nvSpPr>
            <p:spPr>
              <a:xfrm>
                <a:off x="2305799" y="2568667"/>
                <a:ext cx="959915" cy="1015663"/>
              </a:xfrm>
              <a:prstGeom prst="rect">
                <a:avLst/>
              </a:prstGeom>
              <a:noFill/>
            </p:spPr>
            <p:txBody>
              <a:bodyPr wrap="square" rtlCol="0">
                <a:spAutoFit/>
              </a:bodyPr>
              <a:lstStyle/>
              <a:p>
                <a:pPr algn="ctr"/>
                <a:r>
                  <a:rPr lang="en-GB" sz="6000" b="1" dirty="0">
                    <a:latin typeface="Arial Narrow" panose="020B0606020202030204" pitchFamily="34" charset="0"/>
                  </a:rPr>
                  <a:t>9</a:t>
                </a:r>
              </a:p>
            </p:txBody>
          </p:sp>
          <p:sp>
            <p:nvSpPr>
              <p:cNvPr id="30" name="TextBox 29">
                <a:extLst>
                  <a:ext uri="{FF2B5EF4-FFF2-40B4-BE49-F238E27FC236}">
                    <a16:creationId xmlns:a16="http://schemas.microsoft.com/office/drawing/2014/main" id="{96BC4B2B-AE23-49E0-8FB0-EB1408A5D26A}"/>
                  </a:ext>
                </a:extLst>
              </p:cNvPr>
              <p:cNvSpPr txBox="1"/>
              <p:nvPr/>
            </p:nvSpPr>
            <p:spPr>
              <a:xfrm>
                <a:off x="2305799" y="3750425"/>
                <a:ext cx="959915" cy="1015663"/>
              </a:xfrm>
              <a:prstGeom prst="rect">
                <a:avLst/>
              </a:prstGeom>
              <a:noFill/>
            </p:spPr>
            <p:txBody>
              <a:bodyPr wrap="square" rtlCol="0">
                <a:spAutoFit/>
              </a:bodyPr>
              <a:lstStyle/>
              <a:p>
                <a:pPr algn="ctr"/>
                <a:r>
                  <a:rPr lang="en-GB" sz="6000" b="1" dirty="0">
                    <a:latin typeface="Arial Narrow" panose="020B0606020202030204" pitchFamily="34" charset="0"/>
                  </a:rPr>
                  <a:t>4</a:t>
                </a:r>
              </a:p>
            </p:txBody>
          </p:sp>
        </p:grpSp>
        <p:sp>
          <p:nvSpPr>
            <p:cNvPr id="24" name="Callout: Line 23">
              <a:extLst>
                <a:ext uri="{FF2B5EF4-FFF2-40B4-BE49-F238E27FC236}">
                  <a16:creationId xmlns:a16="http://schemas.microsoft.com/office/drawing/2014/main" id="{8088B9AA-88DD-4C20-A375-477DA5076520}"/>
                </a:ext>
              </a:extLst>
            </p:cNvPr>
            <p:cNvSpPr/>
            <p:nvPr/>
          </p:nvSpPr>
          <p:spPr>
            <a:xfrm>
              <a:off x="6167047" y="2637658"/>
              <a:ext cx="2322095" cy="816163"/>
            </a:xfrm>
            <a:prstGeom prst="borderCallout1">
              <a:avLst>
                <a:gd name="adj1" fmla="val 49644"/>
                <a:gd name="adj2" fmla="val 475"/>
                <a:gd name="adj3" fmla="val 108625"/>
                <a:gd name="adj4" fmla="val -26934"/>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222A35"/>
                  </a:solidFill>
                  <a:latin typeface="Verdana" panose="020B0604030504040204" pitchFamily="34" charset="0"/>
                  <a:ea typeface="Verdana" panose="020B0604030504040204" pitchFamily="34" charset="0"/>
                </a:rPr>
                <a:t>Atom symbol</a:t>
              </a:r>
            </a:p>
            <a:p>
              <a:pPr algn="ctr"/>
              <a:r>
                <a:rPr lang="en-GB" dirty="0">
                  <a:solidFill>
                    <a:srgbClr val="222A35"/>
                  </a:solidFill>
                  <a:latin typeface="Verdana" panose="020B0604030504040204" pitchFamily="34" charset="0"/>
                  <a:ea typeface="Verdana" panose="020B0604030504040204" pitchFamily="34" charset="0"/>
                </a:rPr>
                <a:t>(for beryllium)</a:t>
              </a:r>
            </a:p>
          </p:txBody>
        </p:sp>
        <p:sp>
          <p:nvSpPr>
            <p:cNvPr id="25" name="Callout: Line 24">
              <a:extLst>
                <a:ext uri="{FF2B5EF4-FFF2-40B4-BE49-F238E27FC236}">
                  <a16:creationId xmlns:a16="http://schemas.microsoft.com/office/drawing/2014/main" id="{B8885565-86D5-4159-8D51-3F3B26C88F17}"/>
                </a:ext>
              </a:extLst>
            </p:cNvPr>
            <p:cNvSpPr/>
            <p:nvPr/>
          </p:nvSpPr>
          <p:spPr>
            <a:xfrm>
              <a:off x="357769" y="2604396"/>
              <a:ext cx="2736000" cy="816163"/>
            </a:xfrm>
            <a:prstGeom prst="borderCallout1">
              <a:avLst>
                <a:gd name="adj1" fmla="val 49644"/>
                <a:gd name="adj2" fmla="val 100147"/>
                <a:gd name="adj3" fmla="val 58503"/>
                <a:gd name="adj4" fmla="val 116879"/>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222A35"/>
                  </a:solidFill>
                  <a:latin typeface="Verdana" panose="020B0604030504040204" pitchFamily="34" charset="0"/>
                  <a:ea typeface="Verdana" panose="020B0604030504040204" pitchFamily="34" charset="0"/>
                </a:rPr>
                <a:t>Mass number</a:t>
              </a:r>
            </a:p>
            <a:p>
              <a:pPr algn="ctr"/>
              <a:r>
                <a:rPr lang="en-GB" dirty="0">
                  <a:solidFill>
                    <a:srgbClr val="222A35"/>
                  </a:solidFill>
                  <a:latin typeface="Verdana" panose="020B0604030504040204" pitchFamily="34" charset="0"/>
                  <a:ea typeface="Verdana" panose="020B0604030504040204" pitchFamily="34" charset="0"/>
                </a:rPr>
                <a:t>(number of nucleons)</a:t>
              </a:r>
            </a:p>
          </p:txBody>
        </p:sp>
        <p:sp>
          <p:nvSpPr>
            <p:cNvPr id="27" name="Callout: Line 26">
              <a:extLst>
                <a:ext uri="{FF2B5EF4-FFF2-40B4-BE49-F238E27FC236}">
                  <a16:creationId xmlns:a16="http://schemas.microsoft.com/office/drawing/2014/main" id="{BDA49E5D-55B3-48EF-86BF-6828E67B3D18}"/>
                </a:ext>
              </a:extLst>
            </p:cNvPr>
            <p:cNvSpPr/>
            <p:nvPr/>
          </p:nvSpPr>
          <p:spPr>
            <a:xfrm>
              <a:off x="357769" y="4032972"/>
              <a:ext cx="2736000" cy="816163"/>
            </a:xfrm>
            <a:prstGeom prst="borderCallout1">
              <a:avLst>
                <a:gd name="adj1" fmla="val 51118"/>
                <a:gd name="adj2" fmla="val 99957"/>
                <a:gd name="adj3" fmla="val 39339"/>
                <a:gd name="adj4" fmla="val 119302"/>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222A35"/>
                  </a:solidFill>
                  <a:latin typeface="Verdana" panose="020B0604030504040204" pitchFamily="34" charset="0"/>
                  <a:ea typeface="Verdana" panose="020B0604030504040204" pitchFamily="34" charset="0"/>
                </a:rPr>
                <a:t>Atomic number</a:t>
              </a:r>
            </a:p>
            <a:p>
              <a:pPr algn="ctr"/>
              <a:r>
                <a:rPr lang="en-GB" dirty="0">
                  <a:solidFill>
                    <a:srgbClr val="222A35"/>
                  </a:solidFill>
                  <a:latin typeface="Verdana" panose="020B0604030504040204" pitchFamily="34" charset="0"/>
                  <a:ea typeface="Verdana" panose="020B0604030504040204" pitchFamily="34" charset="0"/>
                </a:rPr>
                <a:t>(number of protons)</a:t>
              </a:r>
            </a:p>
          </p:txBody>
        </p:sp>
      </p:grpSp>
      <p:sp>
        <p:nvSpPr>
          <p:cNvPr id="31" name="Text Placeholder 16">
            <a:extLst>
              <a:ext uri="{FF2B5EF4-FFF2-40B4-BE49-F238E27FC236}">
                <a16:creationId xmlns:a16="http://schemas.microsoft.com/office/drawing/2014/main" id="{ABB72E5C-C1F7-4DFD-9269-B9C0B16CE904}"/>
              </a:ext>
            </a:extLst>
          </p:cNvPr>
          <p:cNvSpPr txBox="1">
            <a:spLocks/>
          </p:cNvSpPr>
          <p:nvPr/>
        </p:nvSpPr>
        <p:spPr>
          <a:xfrm>
            <a:off x="509758" y="1420455"/>
            <a:ext cx="4182558" cy="1090939"/>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600" b="1" i="0" u="none" strike="noStrike" kern="1200" cap="none" spc="0" normalizeH="0" baseline="0" noProof="0" dirty="0">
                <a:ln>
                  <a:noFill/>
                </a:ln>
                <a:effectLst/>
                <a:uLnTx/>
                <a:uFillTx/>
              </a:rPr>
              <a:t>Mass number = 9</a:t>
            </a:r>
            <a:r>
              <a:rPr kumimoji="0" lang="en-US" sz="1600" b="0" i="0" u="none" strike="noStrike" kern="1200" cap="none" spc="0" normalizeH="0" baseline="0" noProof="0" dirty="0">
                <a:ln>
                  <a:noFill/>
                </a:ln>
                <a:effectLst/>
                <a:uLnTx/>
                <a:uFillTx/>
              </a:rPr>
              <a:t>, which is the total number of protons </a:t>
            </a:r>
            <a:r>
              <a:rPr kumimoji="0" lang="en-US" sz="1600" b="0" i="1" u="none" strike="noStrike" kern="1200" cap="none" spc="0" normalizeH="0" baseline="0" noProof="0" dirty="0">
                <a:ln>
                  <a:noFill/>
                </a:ln>
                <a:effectLst/>
                <a:uLnTx/>
                <a:uFillTx/>
              </a:rPr>
              <a:t>and</a:t>
            </a:r>
            <a:r>
              <a:rPr kumimoji="0" lang="en-US" sz="1600" b="0" i="0" u="none" strike="noStrike" kern="1200" cap="none" spc="0" normalizeH="0" baseline="0" noProof="0" dirty="0">
                <a:ln>
                  <a:noFill/>
                </a:ln>
                <a:effectLst/>
                <a:uLnTx/>
                <a:uFillTx/>
              </a:rPr>
              <a:t> neutrons.</a:t>
            </a:r>
          </a:p>
          <a:p>
            <a:pPr>
              <a:defRPr/>
            </a:pPr>
            <a:r>
              <a:rPr lang="en-US" sz="1600" dirty="0"/>
              <a:t>9 – 4 protons = 5, so 5 neutrons. </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2" name="Text Placeholder 16">
            <a:extLst>
              <a:ext uri="{FF2B5EF4-FFF2-40B4-BE49-F238E27FC236}">
                <a16:creationId xmlns:a16="http://schemas.microsoft.com/office/drawing/2014/main" id="{FE041B88-8FE6-4470-9B74-0DEF9F7BE3B8}"/>
              </a:ext>
            </a:extLst>
          </p:cNvPr>
          <p:cNvSpPr txBox="1">
            <a:spLocks/>
          </p:cNvSpPr>
          <p:nvPr/>
        </p:nvSpPr>
        <p:spPr>
          <a:xfrm>
            <a:off x="509758" y="2643328"/>
            <a:ext cx="4182558" cy="689921"/>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6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4 protons</a:t>
            </a:r>
            <a:r>
              <a:rPr kumimoji="0" lang="en-US" sz="16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so 4 electrons to give the atom a total charge of zero.</a:t>
            </a:r>
          </a:p>
        </p:txBody>
      </p:sp>
      <p:grpSp>
        <p:nvGrpSpPr>
          <p:cNvPr id="9" name="Group 8">
            <a:extLst>
              <a:ext uri="{FF2B5EF4-FFF2-40B4-BE49-F238E27FC236}">
                <a16:creationId xmlns:a16="http://schemas.microsoft.com/office/drawing/2014/main" id="{91F337A5-444B-4A3D-8912-E8F6FBFA9328}"/>
              </a:ext>
            </a:extLst>
          </p:cNvPr>
          <p:cNvGrpSpPr/>
          <p:nvPr/>
        </p:nvGrpSpPr>
        <p:grpSpPr>
          <a:xfrm>
            <a:off x="6641387" y="1739663"/>
            <a:ext cx="444695" cy="442658"/>
            <a:chOff x="6738158" y="1973267"/>
            <a:chExt cx="444695" cy="442658"/>
          </a:xfrm>
        </p:grpSpPr>
        <p:sp>
          <p:nvSpPr>
            <p:cNvPr id="8" name="Oval 7">
              <a:extLst>
                <a:ext uri="{FF2B5EF4-FFF2-40B4-BE49-F238E27FC236}">
                  <a16:creationId xmlns:a16="http://schemas.microsoft.com/office/drawing/2014/main" id="{FC549489-C13E-440E-B5ED-DED134B0DCD2}"/>
                </a:ext>
              </a:extLst>
            </p:cNvPr>
            <p:cNvSpPr/>
            <p:nvPr/>
          </p:nvSpPr>
          <p:spPr>
            <a:xfrm>
              <a:off x="6738158" y="1973267"/>
              <a:ext cx="180000" cy="180000"/>
            </a:xfrm>
            <a:prstGeom prst="ellipse">
              <a:avLst/>
            </a:prstGeom>
            <a:solidFill>
              <a:srgbClr val="C0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p:txBody>
        </p:sp>
        <p:sp>
          <p:nvSpPr>
            <p:cNvPr id="33" name="Oval 32">
              <a:extLst>
                <a:ext uri="{FF2B5EF4-FFF2-40B4-BE49-F238E27FC236}">
                  <a16:creationId xmlns:a16="http://schemas.microsoft.com/office/drawing/2014/main" id="{188DB8A5-09A7-4C91-97C9-A3AB16A44A45}"/>
                </a:ext>
              </a:extLst>
            </p:cNvPr>
            <p:cNvSpPr/>
            <p:nvPr/>
          </p:nvSpPr>
          <p:spPr>
            <a:xfrm>
              <a:off x="7002853" y="2235925"/>
              <a:ext cx="180000" cy="180000"/>
            </a:xfrm>
            <a:prstGeom prst="ellipse">
              <a:avLst/>
            </a:prstGeom>
            <a:solidFill>
              <a:srgbClr val="C0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p:txBody>
        </p:sp>
        <p:sp>
          <p:nvSpPr>
            <p:cNvPr id="34" name="Oval 33">
              <a:extLst>
                <a:ext uri="{FF2B5EF4-FFF2-40B4-BE49-F238E27FC236}">
                  <a16:creationId xmlns:a16="http://schemas.microsoft.com/office/drawing/2014/main" id="{C50FA4DD-C2E1-4A24-86EB-C3BA825EE88A}"/>
                </a:ext>
              </a:extLst>
            </p:cNvPr>
            <p:cNvSpPr/>
            <p:nvPr/>
          </p:nvSpPr>
          <p:spPr>
            <a:xfrm>
              <a:off x="7002853" y="1973267"/>
              <a:ext cx="180000" cy="180000"/>
            </a:xfrm>
            <a:prstGeom prst="ellipse">
              <a:avLst/>
            </a:prstGeom>
            <a:solidFill>
              <a:srgbClr val="C0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p:txBody>
        </p:sp>
        <p:sp>
          <p:nvSpPr>
            <p:cNvPr id="35" name="Oval 34">
              <a:extLst>
                <a:ext uri="{FF2B5EF4-FFF2-40B4-BE49-F238E27FC236}">
                  <a16:creationId xmlns:a16="http://schemas.microsoft.com/office/drawing/2014/main" id="{69322DE9-095F-4A06-AEAD-F33261E6562B}"/>
                </a:ext>
              </a:extLst>
            </p:cNvPr>
            <p:cNvSpPr/>
            <p:nvPr/>
          </p:nvSpPr>
          <p:spPr>
            <a:xfrm>
              <a:off x="6738158" y="2235925"/>
              <a:ext cx="180000" cy="180000"/>
            </a:xfrm>
            <a:prstGeom prst="ellipse">
              <a:avLst/>
            </a:prstGeom>
            <a:solidFill>
              <a:srgbClr val="C0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p:txBody>
        </p:sp>
      </p:grpSp>
      <p:grpSp>
        <p:nvGrpSpPr>
          <p:cNvPr id="41" name="Group 40">
            <a:extLst>
              <a:ext uri="{FF2B5EF4-FFF2-40B4-BE49-F238E27FC236}">
                <a16:creationId xmlns:a16="http://schemas.microsoft.com/office/drawing/2014/main" id="{5BE875C5-D087-4E1C-B77F-9037CAF4F5A1}"/>
              </a:ext>
            </a:extLst>
          </p:cNvPr>
          <p:cNvGrpSpPr/>
          <p:nvPr/>
        </p:nvGrpSpPr>
        <p:grpSpPr>
          <a:xfrm>
            <a:off x="6560369" y="1652679"/>
            <a:ext cx="606730" cy="616626"/>
            <a:chOff x="6648158" y="1906463"/>
            <a:chExt cx="606730" cy="616626"/>
          </a:xfrm>
        </p:grpSpPr>
        <p:sp>
          <p:nvSpPr>
            <p:cNvPr id="36" name="Oval 35">
              <a:extLst>
                <a:ext uri="{FF2B5EF4-FFF2-40B4-BE49-F238E27FC236}">
                  <a16:creationId xmlns:a16="http://schemas.microsoft.com/office/drawing/2014/main" id="{9D1BB845-F677-404A-B13C-0A6273EA1BFE}"/>
                </a:ext>
              </a:extLst>
            </p:cNvPr>
            <p:cNvSpPr/>
            <p:nvPr/>
          </p:nvSpPr>
          <p:spPr>
            <a:xfrm>
              <a:off x="6861406" y="2124776"/>
              <a:ext cx="180000" cy="180000"/>
            </a:xfrm>
            <a:prstGeom prst="ellipse">
              <a:avLst/>
            </a:prstGeom>
            <a:solidFill>
              <a:schemeClr val="accent1">
                <a:lumMod val="7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Oval 36">
              <a:extLst>
                <a:ext uri="{FF2B5EF4-FFF2-40B4-BE49-F238E27FC236}">
                  <a16:creationId xmlns:a16="http://schemas.microsoft.com/office/drawing/2014/main" id="{7A544A5F-BCC3-440D-9FC2-D31A441BDDC6}"/>
                </a:ext>
              </a:extLst>
            </p:cNvPr>
            <p:cNvSpPr/>
            <p:nvPr/>
          </p:nvSpPr>
          <p:spPr>
            <a:xfrm>
              <a:off x="6861406" y="1906463"/>
              <a:ext cx="180000" cy="180000"/>
            </a:xfrm>
            <a:prstGeom prst="ellipse">
              <a:avLst/>
            </a:prstGeom>
            <a:solidFill>
              <a:schemeClr val="accent1">
                <a:lumMod val="7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Oval 37">
              <a:extLst>
                <a:ext uri="{FF2B5EF4-FFF2-40B4-BE49-F238E27FC236}">
                  <a16:creationId xmlns:a16="http://schemas.microsoft.com/office/drawing/2014/main" id="{D84FF875-6B54-46C2-91E1-A2878EF1F26C}"/>
                </a:ext>
              </a:extLst>
            </p:cNvPr>
            <p:cNvSpPr/>
            <p:nvPr/>
          </p:nvSpPr>
          <p:spPr>
            <a:xfrm>
              <a:off x="6861406" y="2343089"/>
              <a:ext cx="180000" cy="180000"/>
            </a:xfrm>
            <a:prstGeom prst="ellipse">
              <a:avLst/>
            </a:prstGeom>
            <a:solidFill>
              <a:schemeClr val="accent1">
                <a:lumMod val="7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Oval 38">
              <a:extLst>
                <a:ext uri="{FF2B5EF4-FFF2-40B4-BE49-F238E27FC236}">
                  <a16:creationId xmlns:a16="http://schemas.microsoft.com/office/drawing/2014/main" id="{24CE0D0B-A5DF-42F4-A262-5CB9118D14CB}"/>
                </a:ext>
              </a:extLst>
            </p:cNvPr>
            <p:cNvSpPr/>
            <p:nvPr/>
          </p:nvSpPr>
          <p:spPr>
            <a:xfrm>
              <a:off x="7074888" y="2124776"/>
              <a:ext cx="180000" cy="180000"/>
            </a:xfrm>
            <a:prstGeom prst="ellipse">
              <a:avLst/>
            </a:prstGeom>
            <a:solidFill>
              <a:schemeClr val="accent1">
                <a:lumMod val="7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0" name="Oval 39">
              <a:extLst>
                <a:ext uri="{FF2B5EF4-FFF2-40B4-BE49-F238E27FC236}">
                  <a16:creationId xmlns:a16="http://schemas.microsoft.com/office/drawing/2014/main" id="{499FCE94-B6B5-4C45-B451-B78C2BC212DE}"/>
                </a:ext>
              </a:extLst>
            </p:cNvPr>
            <p:cNvSpPr/>
            <p:nvPr/>
          </p:nvSpPr>
          <p:spPr>
            <a:xfrm>
              <a:off x="6648158" y="2124776"/>
              <a:ext cx="180000" cy="180000"/>
            </a:xfrm>
            <a:prstGeom prst="ellipse">
              <a:avLst/>
            </a:prstGeom>
            <a:solidFill>
              <a:schemeClr val="accent1">
                <a:lumMod val="7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47" name="Oval 46">
            <a:extLst>
              <a:ext uri="{FF2B5EF4-FFF2-40B4-BE49-F238E27FC236}">
                <a16:creationId xmlns:a16="http://schemas.microsoft.com/office/drawing/2014/main" id="{8A13AFAF-FCF2-48E6-8103-0289AE9A0C5C}"/>
              </a:ext>
            </a:extLst>
          </p:cNvPr>
          <p:cNvSpPr/>
          <p:nvPr/>
        </p:nvSpPr>
        <p:spPr>
          <a:xfrm>
            <a:off x="5547085" y="1255280"/>
            <a:ext cx="72000" cy="72000"/>
          </a:xfrm>
          <a:prstGeom prst="ellipse">
            <a:avLst/>
          </a:prstGeom>
          <a:solidFill>
            <a:schemeClr val="accent6">
              <a:lumMod val="7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nchorCtr="0"/>
          <a:lstStyle/>
          <a:p>
            <a:pPr algn="ctr"/>
            <a:r>
              <a:rPr lang="en-GB" sz="500" b="1" dirty="0"/>
              <a:t>-</a:t>
            </a:r>
          </a:p>
        </p:txBody>
      </p:sp>
      <p:sp>
        <p:nvSpPr>
          <p:cNvPr id="48" name="Oval 47">
            <a:extLst>
              <a:ext uri="{FF2B5EF4-FFF2-40B4-BE49-F238E27FC236}">
                <a16:creationId xmlns:a16="http://schemas.microsoft.com/office/drawing/2014/main" id="{90359065-1032-4A2F-8A5A-E1A2CD197CAE}"/>
              </a:ext>
            </a:extLst>
          </p:cNvPr>
          <p:cNvSpPr/>
          <p:nvPr/>
        </p:nvSpPr>
        <p:spPr>
          <a:xfrm>
            <a:off x="8217230" y="2278771"/>
            <a:ext cx="72000" cy="72000"/>
          </a:xfrm>
          <a:prstGeom prst="ellipse">
            <a:avLst/>
          </a:prstGeom>
          <a:solidFill>
            <a:schemeClr val="accent6">
              <a:lumMod val="7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500" b="1" dirty="0"/>
              <a:t>-</a:t>
            </a:r>
          </a:p>
        </p:txBody>
      </p:sp>
      <p:sp>
        <p:nvSpPr>
          <p:cNvPr id="50" name="Oval 49">
            <a:extLst>
              <a:ext uri="{FF2B5EF4-FFF2-40B4-BE49-F238E27FC236}">
                <a16:creationId xmlns:a16="http://schemas.microsoft.com/office/drawing/2014/main" id="{50132CA4-7CB3-467A-8BD5-3F489B48E55B}"/>
              </a:ext>
            </a:extLst>
          </p:cNvPr>
          <p:cNvSpPr/>
          <p:nvPr/>
        </p:nvSpPr>
        <p:spPr>
          <a:xfrm>
            <a:off x="6349961" y="2206771"/>
            <a:ext cx="72000" cy="72000"/>
          </a:xfrm>
          <a:prstGeom prst="ellipse">
            <a:avLst/>
          </a:prstGeom>
          <a:solidFill>
            <a:schemeClr val="accent6">
              <a:lumMod val="7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500" b="1" dirty="0"/>
              <a:t>-</a:t>
            </a:r>
          </a:p>
        </p:txBody>
      </p:sp>
      <p:sp>
        <p:nvSpPr>
          <p:cNvPr id="51" name="Oval 50">
            <a:extLst>
              <a:ext uri="{FF2B5EF4-FFF2-40B4-BE49-F238E27FC236}">
                <a16:creationId xmlns:a16="http://schemas.microsoft.com/office/drawing/2014/main" id="{79B8543C-47AB-424B-9AD3-755B88F7D8CE}"/>
              </a:ext>
            </a:extLst>
          </p:cNvPr>
          <p:cNvSpPr/>
          <p:nvPr/>
        </p:nvSpPr>
        <p:spPr>
          <a:xfrm>
            <a:off x="7315266" y="1648631"/>
            <a:ext cx="72000" cy="72000"/>
          </a:xfrm>
          <a:prstGeom prst="ellipse">
            <a:avLst/>
          </a:prstGeom>
          <a:solidFill>
            <a:schemeClr val="accent6">
              <a:lumMod val="7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500" b="1" dirty="0"/>
              <a:t>-</a:t>
            </a:r>
          </a:p>
        </p:txBody>
      </p:sp>
    </p:spTree>
    <p:extLst>
      <p:ext uri="{BB962C8B-B14F-4D97-AF65-F5344CB8AC3E}">
        <p14:creationId xmlns:p14="http://schemas.microsoft.com/office/powerpoint/2010/main" val="417037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nodeType="afterEffect">
                                  <p:stCondLst>
                                    <p:cond delay="5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1">
                                            <p:txEl>
                                              <p:pRg st="0" end="0"/>
                                            </p:txEl>
                                          </p:spTgt>
                                        </p:tgtEl>
                                        <p:attrNameLst>
                                          <p:attrName>style.visibility</p:attrName>
                                        </p:attrNameLst>
                                      </p:cBhvr>
                                      <p:to>
                                        <p:strVal val="visible"/>
                                      </p:to>
                                    </p:set>
                                    <p:animEffect transition="in" filter="fade">
                                      <p:cBhvr>
                                        <p:cTn id="16" dur="500"/>
                                        <p:tgtEl>
                                          <p:spTgt spid="3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1">
                                            <p:txEl>
                                              <p:pRg st="1" end="1"/>
                                            </p:txEl>
                                          </p:spTgt>
                                        </p:tgtEl>
                                        <p:attrNameLst>
                                          <p:attrName>style.visibility</p:attrName>
                                        </p:attrNameLst>
                                      </p:cBhvr>
                                      <p:to>
                                        <p:strVal val="visible"/>
                                      </p:to>
                                    </p:set>
                                    <p:animEffect transition="in" filter="fade">
                                      <p:cBhvr>
                                        <p:cTn id="21" dur="500"/>
                                        <p:tgtEl>
                                          <p:spTgt spid="31">
                                            <p:txEl>
                                              <p:pRg st="1" end="1"/>
                                            </p:txEl>
                                          </p:spTgt>
                                        </p:tgtEl>
                                      </p:cBhvr>
                                    </p:animEffect>
                                  </p:childTnLst>
                                </p:cTn>
                              </p:par>
                            </p:childTnLst>
                          </p:cTn>
                        </p:par>
                        <p:par>
                          <p:cTn id="22" fill="hold">
                            <p:stCondLst>
                              <p:cond delay="500"/>
                            </p:stCondLst>
                            <p:childTnLst>
                              <p:par>
                                <p:cTn id="23" presetID="10" presetClass="entr" presetSubtype="0" fill="hold" nodeType="afterEffect">
                                  <p:stCondLst>
                                    <p:cond delay="50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500"/>
                                        <p:tgtEl>
                                          <p:spTgt spid="4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500"/>
                                        <p:tgtEl>
                                          <p:spTgt spid="32"/>
                                        </p:tgtEl>
                                      </p:cBhvr>
                                    </p:animEffect>
                                  </p:childTnLst>
                                </p:cTn>
                              </p:par>
                            </p:childTnLst>
                          </p:cTn>
                        </p:par>
                        <p:par>
                          <p:cTn id="31" fill="hold">
                            <p:stCondLst>
                              <p:cond delay="500"/>
                            </p:stCondLst>
                            <p:childTnLst>
                              <p:par>
                                <p:cTn id="32" presetID="10" presetClass="entr" presetSubtype="0" fill="hold" grpId="0" nodeType="afterEffect">
                                  <p:stCondLst>
                                    <p:cond delay="500"/>
                                  </p:stCondLst>
                                  <p:childTnLst>
                                    <p:set>
                                      <p:cBhvr>
                                        <p:cTn id="33" dur="1" fill="hold">
                                          <p:stCondLst>
                                            <p:cond delay="0"/>
                                          </p:stCondLst>
                                        </p:cTn>
                                        <p:tgtEl>
                                          <p:spTgt spid="51"/>
                                        </p:tgtEl>
                                        <p:attrNameLst>
                                          <p:attrName>style.visibility</p:attrName>
                                        </p:attrNameLst>
                                      </p:cBhvr>
                                      <p:to>
                                        <p:strVal val="visible"/>
                                      </p:to>
                                    </p:set>
                                    <p:animEffect transition="in" filter="fade">
                                      <p:cBhvr>
                                        <p:cTn id="34" dur="500"/>
                                        <p:tgtEl>
                                          <p:spTgt spid="51"/>
                                        </p:tgtEl>
                                      </p:cBhvr>
                                    </p:animEffect>
                                  </p:childTnLst>
                                </p:cTn>
                              </p:par>
                            </p:childTnLst>
                          </p:cTn>
                        </p:par>
                        <p:par>
                          <p:cTn id="35" fill="hold">
                            <p:stCondLst>
                              <p:cond delay="1500"/>
                            </p:stCondLst>
                            <p:childTnLst>
                              <p:par>
                                <p:cTn id="36" presetID="10" presetClass="entr" presetSubtype="0" fill="hold" grpId="0" nodeType="afterEffect">
                                  <p:stCondLst>
                                    <p:cond delay="0"/>
                                  </p:stCondLst>
                                  <p:childTnLst>
                                    <p:set>
                                      <p:cBhvr>
                                        <p:cTn id="37" dur="1" fill="hold">
                                          <p:stCondLst>
                                            <p:cond delay="0"/>
                                          </p:stCondLst>
                                        </p:cTn>
                                        <p:tgtEl>
                                          <p:spTgt spid="50"/>
                                        </p:tgtEl>
                                        <p:attrNameLst>
                                          <p:attrName>style.visibility</p:attrName>
                                        </p:attrNameLst>
                                      </p:cBhvr>
                                      <p:to>
                                        <p:strVal val="visible"/>
                                      </p:to>
                                    </p:set>
                                    <p:animEffect transition="in" filter="fade">
                                      <p:cBhvr>
                                        <p:cTn id="38" dur="500"/>
                                        <p:tgtEl>
                                          <p:spTgt spid="50"/>
                                        </p:tgtEl>
                                      </p:cBhvr>
                                    </p:animEffect>
                                  </p:childTnLst>
                                </p:cTn>
                              </p:par>
                            </p:childTnLst>
                          </p:cTn>
                        </p:par>
                        <p:par>
                          <p:cTn id="39" fill="hold">
                            <p:stCondLst>
                              <p:cond delay="2000"/>
                            </p:stCondLst>
                            <p:childTnLst>
                              <p:par>
                                <p:cTn id="40" presetID="10" presetClass="entr" presetSubtype="0"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fade">
                                      <p:cBhvr>
                                        <p:cTn id="42" dur="500"/>
                                        <p:tgtEl>
                                          <p:spTgt spid="48"/>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2" grpId="0"/>
      <p:bldP spid="47" grpId="0" animBg="1"/>
      <p:bldP spid="48" grpId="0" animBg="1"/>
      <p:bldP spid="50" grpId="0" animBg="1"/>
      <p:bldP spid="5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t>Numbering nucleons</a:t>
            </a:r>
            <a:endParaRPr lang="en-GB" dirty="0"/>
          </a:p>
        </p:txBody>
      </p:sp>
      <p:sp>
        <p:nvSpPr>
          <p:cNvPr id="12" name="Text Placeholder 16"/>
          <p:cNvSpPr txBox="1">
            <a:spLocks/>
          </p:cNvSpPr>
          <p:nvPr/>
        </p:nvSpPr>
        <p:spPr>
          <a:xfrm>
            <a:off x="457200" y="863126"/>
            <a:ext cx="3851753" cy="176087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How many protons, neutrons and electrons are there in this atom of chlorine?</a:t>
            </a:r>
          </a:p>
        </p:txBody>
      </p:sp>
      <p:sp>
        <p:nvSpPr>
          <p:cNvPr id="19" name="Rectangle 18"/>
          <p:cNvSpPr/>
          <p:nvPr/>
        </p:nvSpPr>
        <p:spPr>
          <a:xfrm>
            <a:off x="402385" y="5553530"/>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402385" y="3574076"/>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457200"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5" name="TextBox 24"/>
          <p:cNvSpPr txBox="1"/>
          <p:nvPr/>
        </p:nvSpPr>
        <p:spPr>
          <a:xfrm>
            <a:off x="1691012" y="3657081"/>
            <a:ext cx="1800000" cy="369332"/>
          </a:xfrm>
          <a:prstGeom prst="rect">
            <a:avLst/>
          </a:prstGeom>
          <a:noFill/>
        </p:spPr>
        <p:txBody>
          <a:bodyPr wrap="square" rtlCol="0" anchor="ctr" anchorCtr="0">
            <a:noAutofit/>
          </a:bodyPr>
          <a:lstStyle/>
          <a:p>
            <a:pPr algn="ctr"/>
            <a:r>
              <a:rPr lang="en-GB" dirty="0">
                <a:solidFill>
                  <a:srgbClr val="10253F"/>
                </a:solidFill>
                <a:latin typeface="Verdana" panose="020B0604030504040204" pitchFamily="34" charset="0"/>
                <a:ea typeface="Verdana" panose="020B0604030504040204" pitchFamily="34" charset="0"/>
              </a:rPr>
              <a:t>17</a:t>
            </a:r>
          </a:p>
        </p:txBody>
      </p:sp>
      <p:sp>
        <p:nvSpPr>
          <p:cNvPr id="26" name="TextBox 25"/>
          <p:cNvSpPr txBox="1"/>
          <p:nvPr/>
        </p:nvSpPr>
        <p:spPr>
          <a:xfrm>
            <a:off x="457200"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27" name="TextBox 26"/>
          <p:cNvSpPr txBox="1"/>
          <p:nvPr/>
        </p:nvSpPr>
        <p:spPr>
          <a:xfrm>
            <a:off x="1691012" y="4316899"/>
            <a:ext cx="1800000" cy="369332"/>
          </a:xfrm>
          <a:prstGeom prst="rect">
            <a:avLst/>
          </a:prstGeom>
          <a:noFill/>
        </p:spPr>
        <p:txBody>
          <a:bodyPr wrap="square" rtlCol="0" anchor="ctr" anchorCtr="0">
            <a:noAutofit/>
          </a:bodyPr>
          <a:lstStyle/>
          <a:p>
            <a:pPr algn="ctr"/>
            <a:r>
              <a:rPr lang="en-GB" dirty="0">
                <a:solidFill>
                  <a:srgbClr val="10253F"/>
                </a:solidFill>
                <a:latin typeface="Verdana" panose="020B0604030504040204" pitchFamily="34" charset="0"/>
                <a:ea typeface="Verdana" panose="020B0604030504040204" pitchFamily="34" charset="0"/>
              </a:rPr>
              <a:t>17</a:t>
            </a:r>
          </a:p>
        </p:txBody>
      </p:sp>
      <p:sp>
        <p:nvSpPr>
          <p:cNvPr id="28" name="TextBox 27"/>
          <p:cNvSpPr txBox="1"/>
          <p:nvPr/>
        </p:nvSpPr>
        <p:spPr>
          <a:xfrm>
            <a:off x="457200"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29" name="TextBox 28"/>
          <p:cNvSpPr txBox="1"/>
          <p:nvPr/>
        </p:nvSpPr>
        <p:spPr>
          <a:xfrm>
            <a:off x="1691012" y="4976717"/>
            <a:ext cx="1800000" cy="369332"/>
          </a:xfrm>
          <a:prstGeom prst="rect">
            <a:avLst/>
          </a:prstGeom>
          <a:noFill/>
        </p:spPr>
        <p:txBody>
          <a:bodyPr wrap="square" rtlCol="0" anchor="ctr" anchorCtr="0">
            <a:noAutofit/>
          </a:bodyPr>
          <a:lstStyle/>
          <a:p>
            <a:pPr algn="ctr"/>
            <a:r>
              <a:rPr lang="en-GB" dirty="0">
                <a:solidFill>
                  <a:srgbClr val="10253F"/>
                </a:solidFill>
                <a:latin typeface="Verdana" panose="020B0604030504040204" pitchFamily="34" charset="0"/>
                <a:ea typeface="Verdana" panose="020B0604030504040204" pitchFamily="34" charset="0"/>
              </a:rPr>
              <a:t>17</a:t>
            </a:r>
          </a:p>
        </p:txBody>
      </p:sp>
      <p:sp>
        <p:nvSpPr>
          <p:cNvPr id="30" name="TextBox 29"/>
          <p:cNvSpPr txBox="1"/>
          <p:nvPr/>
        </p:nvSpPr>
        <p:spPr>
          <a:xfrm>
            <a:off x="457200" y="563251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D</a:t>
            </a:r>
          </a:p>
        </p:txBody>
      </p:sp>
      <p:sp>
        <p:nvSpPr>
          <p:cNvPr id="31" name="TextBox 30"/>
          <p:cNvSpPr txBox="1"/>
          <p:nvPr/>
        </p:nvSpPr>
        <p:spPr>
          <a:xfrm>
            <a:off x="1691012" y="5630187"/>
            <a:ext cx="1800000" cy="369332"/>
          </a:xfrm>
          <a:prstGeom prst="rect">
            <a:avLst/>
          </a:prstGeom>
          <a:noFill/>
        </p:spPr>
        <p:txBody>
          <a:bodyPr wrap="square" rtlCol="0" anchor="ctr" anchorCtr="0">
            <a:noAutofit/>
          </a:bodyPr>
          <a:lstStyle/>
          <a:p>
            <a:pPr algn="ctr"/>
            <a:r>
              <a:rPr lang="en-GB" dirty="0">
                <a:solidFill>
                  <a:srgbClr val="10253F"/>
                </a:solidFill>
                <a:latin typeface="Verdana" panose="020B0604030504040204" pitchFamily="34" charset="0"/>
                <a:ea typeface="Verdana" panose="020B0604030504040204" pitchFamily="34" charset="0"/>
              </a:rPr>
              <a:t>35</a:t>
            </a:r>
          </a:p>
        </p:txBody>
      </p:sp>
      <p:grpSp>
        <p:nvGrpSpPr>
          <p:cNvPr id="17" name="Group 16">
            <a:extLst>
              <a:ext uri="{FF2B5EF4-FFF2-40B4-BE49-F238E27FC236}">
                <a16:creationId xmlns:a16="http://schemas.microsoft.com/office/drawing/2014/main" id="{8992AC9E-FCD6-426F-8A58-89EE942185A3}"/>
              </a:ext>
            </a:extLst>
          </p:cNvPr>
          <p:cNvGrpSpPr/>
          <p:nvPr/>
        </p:nvGrpSpPr>
        <p:grpSpPr>
          <a:xfrm>
            <a:off x="6135795" y="1009296"/>
            <a:ext cx="1724235" cy="1468538"/>
            <a:chOff x="2307311" y="2814593"/>
            <a:chExt cx="1724235" cy="1468538"/>
          </a:xfrm>
        </p:grpSpPr>
        <p:sp>
          <p:nvSpPr>
            <p:cNvPr id="18" name="TextBox 17">
              <a:extLst>
                <a:ext uri="{FF2B5EF4-FFF2-40B4-BE49-F238E27FC236}">
                  <a16:creationId xmlns:a16="http://schemas.microsoft.com/office/drawing/2014/main" id="{59608AC8-F9FD-46FC-8AF8-9068B9A50345}"/>
                </a:ext>
              </a:extLst>
            </p:cNvPr>
            <p:cNvSpPr txBox="1"/>
            <p:nvPr/>
          </p:nvSpPr>
          <p:spPr>
            <a:xfrm>
              <a:off x="2918761" y="2885855"/>
              <a:ext cx="1112785" cy="1323439"/>
            </a:xfrm>
            <a:prstGeom prst="rect">
              <a:avLst/>
            </a:prstGeom>
            <a:noFill/>
          </p:spPr>
          <p:txBody>
            <a:bodyPr wrap="square" rtlCol="0">
              <a:spAutoFit/>
            </a:bodyPr>
            <a:lstStyle/>
            <a:p>
              <a:pPr algn="ctr"/>
              <a:r>
                <a:rPr lang="en-GB" sz="8000" b="1" dirty="0">
                  <a:latin typeface="Arial Narrow" panose="020B0606020202030204" pitchFamily="34" charset="0"/>
                </a:rPr>
                <a:t>Cl</a:t>
              </a:r>
            </a:p>
          </p:txBody>
        </p:sp>
        <p:sp>
          <p:nvSpPr>
            <p:cNvPr id="23" name="TextBox 22">
              <a:extLst>
                <a:ext uri="{FF2B5EF4-FFF2-40B4-BE49-F238E27FC236}">
                  <a16:creationId xmlns:a16="http://schemas.microsoft.com/office/drawing/2014/main" id="{B1881EE0-95D2-459F-BF89-5F8070F5349C}"/>
                </a:ext>
              </a:extLst>
            </p:cNvPr>
            <p:cNvSpPr txBox="1"/>
            <p:nvPr/>
          </p:nvSpPr>
          <p:spPr>
            <a:xfrm>
              <a:off x="2321350" y="2814593"/>
              <a:ext cx="792000" cy="707886"/>
            </a:xfrm>
            <a:prstGeom prst="rect">
              <a:avLst/>
            </a:prstGeom>
            <a:noFill/>
          </p:spPr>
          <p:txBody>
            <a:bodyPr wrap="square" rtlCol="0">
              <a:spAutoFit/>
            </a:bodyPr>
            <a:lstStyle/>
            <a:p>
              <a:pPr algn="ctr"/>
              <a:r>
                <a:rPr lang="en-GB" sz="4000" b="1" dirty="0">
                  <a:latin typeface="Arial Narrow" panose="020B0606020202030204" pitchFamily="34" charset="0"/>
                </a:rPr>
                <a:t>35</a:t>
              </a:r>
            </a:p>
          </p:txBody>
        </p:sp>
        <p:sp>
          <p:nvSpPr>
            <p:cNvPr id="32" name="TextBox 31">
              <a:extLst>
                <a:ext uri="{FF2B5EF4-FFF2-40B4-BE49-F238E27FC236}">
                  <a16:creationId xmlns:a16="http://schemas.microsoft.com/office/drawing/2014/main" id="{3C439B14-86F2-4113-8CEE-409B7C1EAAC2}"/>
                </a:ext>
              </a:extLst>
            </p:cNvPr>
            <p:cNvSpPr txBox="1"/>
            <p:nvPr/>
          </p:nvSpPr>
          <p:spPr>
            <a:xfrm>
              <a:off x="2307311" y="3575245"/>
              <a:ext cx="792000" cy="707886"/>
            </a:xfrm>
            <a:prstGeom prst="rect">
              <a:avLst/>
            </a:prstGeom>
            <a:noFill/>
          </p:spPr>
          <p:txBody>
            <a:bodyPr wrap="square" rtlCol="0">
              <a:spAutoFit/>
            </a:bodyPr>
            <a:lstStyle/>
            <a:p>
              <a:pPr algn="ctr"/>
              <a:r>
                <a:rPr lang="en-GB" sz="4000" b="1" dirty="0">
                  <a:latin typeface="Arial Narrow" panose="020B0606020202030204" pitchFamily="34" charset="0"/>
                </a:rPr>
                <a:t>17</a:t>
              </a:r>
            </a:p>
          </p:txBody>
        </p:sp>
      </p:grpSp>
      <p:sp>
        <p:nvSpPr>
          <p:cNvPr id="33" name="TextBox 32">
            <a:extLst>
              <a:ext uri="{FF2B5EF4-FFF2-40B4-BE49-F238E27FC236}">
                <a16:creationId xmlns:a16="http://schemas.microsoft.com/office/drawing/2014/main" id="{6C71C5BC-4A14-4F63-806B-558699483F4A}"/>
              </a:ext>
            </a:extLst>
          </p:cNvPr>
          <p:cNvSpPr txBox="1"/>
          <p:nvPr/>
        </p:nvSpPr>
        <p:spPr>
          <a:xfrm>
            <a:off x="3894462" y="3659410"/>
            <a:ext cx="1800000" cy="369332"/>
          </a:xfrm>
          <a:prstGeom prst="rect">
            <a:avLst/>
          </a:prstGeom>
          <a:noFill/>
        </p:spPr>
        <p:txBody>
          <a:bodyPr wrap="square" rtlCol="0" anchor="ctr" anchorCtr="0">
            <a:noAutofit/>
          </a:bodyPr>
          <a:lstStyle/>
          <a:p>
            <a:pPr algn="ctr"/>
            <a:r>
              <a:rPr lang="en-GB" dirty="0">
                <a:solidFill>
                  <a:srgbClr val="10253F"/>
                </a:solidFill>
                <a:latin typeface="Verdana" panose="020B0604030504040204" pitchFamily="34" charset="0"/>
                <a:ea typeface="Verdana" panose="020B0604030504040204" pitchFamily="34" charset="0"/>
              </a:rPr>
              <a:t>35</a:t>
            </a:r>
          </a:p>
        </p:txBody>
      </p:sp>
      <p:sp>
        <p:nvSpPr>
          <p:cNvPr id="34" name="TextBox 33">
            <a:extLst>
              <a:ext uri="{FF2B5EF4-FFF2-40B4-BE49-F238E27FC236}">
                <a16:creationId xmlns:a16="http://schemas.microsoft.com/office/drawing/2014/main" id="{1CCCF10C-478E-46E2-9EDB-7B3AB7926C5F}"/>
              </a:ext>
            </a:extLst>
          </p:cNvPr>
          <p:cNvSpPr txBox="1"/>
          <p:nvPr/>
        </p:nvSpPr>
        <p:spPr>
          <a:xfrm>
            <a:off x="3894462" y="4319228"/>
            <a:ext cx="1800000" cy="369332"/>
          </a:xfrm>
          <a:prstGeom prst="rect">
            <a:avLst/>
          </a:prstGeom>
          <a:noFill/>
        </p:spPr>
        <p:txBody>
          <a:bodyPr wrap="square" rtlCol="0" anchor="ctr" anchorCtr="0">
            <a:noAutofit/>
          </a:bodyPr>
          <a:lstStyle/>
          <a:p>
            <a:pPr algn="ctr"/>
            <a:r>
              <a:rPr lang="en-GB" dirty="0">
                <a:solidFill>
                  <a:srgbClr val="10253F"/>
                </a:solidFill>
                <a:latin typeface="Verdana" panose="020B0604030504040204" pitchFamily="34" charset="0"/>
                <a:ea typeface="Verdana" panose="020B0604030504040204" pitchFamily="34" charset="0"/>
              </a:rPr>
              <a:t>18</a:t>
            </a:r>
          </a:p>
        </p:txBody>
      </p:sp>
      <p:sp>
        <p:nvSpPr>
          <p:cNvPr id="35" name="TextBox 34">
            <a:extLst>
              <a:ext uri="{FF2B5EF4-FFF2-40B4-BE49-F238E27FC236}">
                <a16:creationId xmlns:a16="http://schemas.microsoft.com/office/drawing/2014/main" id="{CD36568D-3B55-4A14-9268-F5F29A0517E8}"/>
              </a:ext>
            </a:extLst>
          </p:cNvPr>
          <p:cNvSpPr txBox="1"/>
          <p:nvPr/>
        </p:nvSpPr>
        <p:spPr>
          <a:xfrm>
            <a:off x="3894462" y="4979046"/>
            <a:ext cx="1800000" cy="369332"/>
          </a:xfrm>
          <a:prstGeom prst="rect">
            <a:avLst/>
          </a:prstGeom>
          <a:noFill/>
        </p:spPr>
        <p:txBody>
          <a:bodyPr wrap="square" rtlCol="0" anchor="ctr" anchorCtr="0">
            <a:noAutofit/>
          </a:bodyPr>
          <a:lstStyle/>
          <a:p>
            <a:pPr algn="ctr"/>
            <a:r>
              <a:rPr lang="en-GB" dirty="0">
                <a:solidFill>
                  <a:srgbClr val="10253F"/>
                </a:solidFill>
                <a:latin typeface="Verdana" panose="020B0604030504040204" pitchFamily="34" charset="0"/>
                <a:ea typeface="Verdana" panose="020B0604030504040204" pitchFamily="34" charset="0"/>
              </a:rPr>
              <a:t>18</a:t>
            </a:r>
          </a:p>
        </p:txBody>
      </p:sp>
      <p:sp>
        <p:nvSpPr>
          <p:cNvPr id="36" name="TextBox 35">
            <a:extLst>
              <a:ext uri="{FF2B5EF4-FFF2-40B4-BE49-F238E27FC236}">
                <a16:creationId xmlns:a16="http://schemas.microsoft.com/office/drawing/2014/main" id="{F65830A3-32FA-40C3-BF95-C912CEA8A898}"/>
              </a:ext>
            </a:extLst>
          </p:cNvPr>
          <p:cNvSpPr txBox="1"/>
          <p:nvPr/>
        </p:nvSpPr>
        <p:spPr>
          <a:xfrm>
            <a:off x="3894462" y="5632516"/>
            <a:ext cx="1800000" cy="369332"/>
          </a:xfrm>
          <a:prstGeom prst="rect">
            <a:avLst/>
          </a:prstGeom>
          <a:noFill/>
        </p:spPr>
        <p:txBody>
          <a:bodyPr wrap="square" rtlCol="0" anchor="ctr" anchorCtr="0">
            <a:noAutofit/>
          </a:bodyPr>
          <a:lstStyle/>
          <a:p>
            <a:pPr algn="ctr"/>
            <a:r>
              <a:rPr lang="en-GB" dirty="0">
                <a:solidFill>
                  <a:srgbClr val="10253F"/>
                </a:solidFill>
                <a:latin typeface="Verdana" panose="020B0604030504040204" pitchFamily="34" charset="0"/>
                <a:ea typeface="Verdana" panose="020B0604030504040204" pitchFamily="34" charset="0"/>
              </a:rPr>
              <a:t>17</a:t>
            </a:r>
          </a:p>
        </p:txBody>
      </p:sp>
      <p:sp>
        <p:nvSpPr>
          <p:cNvPr id="37" name="TextBox 36">
            <a:extLst>
              <a:ext uri="{FF2B5EF4-FFF2-40B4-BE49-F238E27FC236}">
                <a16:creationId xmlns:a16="http://schemas.microsoft.com/office/drawing/2014/main" id="{F3F87D69-D063-4B27-8A15-8B388BF96BD8}"/>
              </a:ext>
            </a:extLst>
          </p:cNvPr>
          <p:cNvSpPr txBox="1"/>
          <p:nvPr/>
        </p:nvSpPr>
        <p:spPr>
          <a:xfrm>
            <a:off x="6097913" y="3671292"/>
            <a:ext cx="1800000" cy="369332"/>
          </a:xfrm>
          <a:prstGeom prst="rect">
            <a:avLst/>
          </a:prstGeom>
          <a:noFill/>
        </p:spPr>
        <p:txBody>
          <a:bodyPr wrap="square" rtlCol="0" anchor="ctr" anchorCtr="0">
            <a:noAutofit/>
          </a:bodyPr>
          <a:lstStyle/>
          <a:p>
            <a:pPr algn="ctr"/>
            <a:r>
              <a:rPr lang="en-GB" dirty="0">
                <a:solidFill>
                  <a:srgbClr val="10253F"/>
                </a:solidFill>
                <a:latin typeface="Verdana" panose="020B0604030504040204" pitchFamily="34" charset="0"/>
                <a:ea typeface="Verdana" panose="020B0604030504040204" pitchFamily="34" charset="0"/>
              </a:rPr>
              <a:t>17</a:t>
            </a:r>
          </a:p>
        </p:txBody>
      </p:sp>
      <p:sp>
        <p:nvSpPr>
          <p:cNvPr id="38" name="TextBox 37">
            <a:extLst>
              <a:ext uri="{FF2B5EF4-FFF2-40B4-BE49-F238E27FC236}">
                <a16:creationId xmlns:a16="http://schemas.microsoft.com/office/drawing/2014/main" id="{67852D68-29B5-4A76-AA24-71C1AF27A7EE}"/>
              </a:ext>
            </a:extLst>
          </p:cNvPr>
          <p:cNvSpPr txBox="1"/>
          <p:nvPr/>
        </p:nvSpPr>
        <p:spPr>
          <a:xfrm>
            <a:off x="6097913" y="4331110"/>
            <a:ext cx="1800000" cy="369332"/>
          </a:xfrm>
          <a:prstGeom prst="rect">
            <a:avLst/>
          </a:prstGeom>
          <a:noFill/>
        </p:spPr>
        <p:txBody>
          <a:bodyPr wrap="square" rtlCol="0" anchor="ctr" anchorCtr="0">
            <a:noAutofit/>
          </a:bodyPr>
          <a:lstStyle/>
          <a:p>
            <a:pPr algn="ctr"/>
            <a:r>
              <a:rPr lang="en-GB" dirty="0">
                <a:solidFill>
                  <a:srgbClr val="10253F"/>
                </a:solidFill>
                <a:latin typeface="Verdana" panose="020B0604030504040204" pitchFamily="34" charset="0"/>
                <a:ea typeface="Verdana" panose="020B0604030504040204" pitchFamily="34" charset="0"/>
              </a:rPr>
              <a:t>17</a:t>
            </a:r>
          </a:p>
        </p:txBody>
      </p:sp>
      <p:sp>
        <p:nvSpPr>
          <p:cNvPr id="39" name="TextBox 38">
            <a:extLst>
              <a:ext uri="{FF2B5EF4-FFF2-40B4-BE49-F238E27FC236}">
                <a16:creationId xmlns:a16="http://schemas.microsoft.com/office/drawing/2014/main" id="{5A5B399D-1EF7-4164-8D40-40BBDFD8C0E9}"/>
              </a:ext>
            </a:extLst>
          </p:cNvPr>
          <p:cNvSpPr txBox="1"/>
          <p:nvPr/>
        </p:nvSpPr>
        <p:spPr>
          <a:xfrm>
            <a:off x="6097913" y="4990928"/>
            <a:ext cx="1800000" cy="369332"/>
          </a:xfrm>
          <a:prstGeom prst="rect">
            <a:avLst/>
          </a:prstGeom>
          <a:noFill/>
        </p:spPr>
        <p:txBody>
          <a:bodyPr wrap="square" rtlCol="0" anchor="ctr" anchorCtr="0">
            <a:noAutofit/>
          </a:bodyPr>
          <a:lstStyle/>
          <a:p>
            <a:pPr algn="ctr"/>
            <a:r>
              <a:rPr lang="en-GB" dirty="0">
                <a:solidFill>
                  <a:srgbClr val="10253F"/>
                </a:solidFill>
                <a:latin typeface="Verdana" panose="020B0604030504040204" pitchFamily="34" charset="0"/>
                <a:ea typeface="Verdana" panose="020B0604030504040204" pitchFamily="34" charset="0"/>
              </a:rPr>
              <a:t>18</a:t>
            </a:r>
          </a:p>
        </p:txBody>
      </p:sp>
      <p:sp>
        <p:nvSpPr>
          <p:cNvPr id="40" name="TextBox 39">
            <a:extLst>
              <a:ext uri="{FF2B5EF4-FFF2-40B4-BE49-F238E27FC236}">
                <a16:creationId xmlns:a16="http://schemas.microsoft.com/office/drawing/2014/main" id="{3582C421-E1F1-4E4F-9D29-E20B22B51D80}"/>
              </a:ext>
            </a:extLst>
          </p:cNvPr>
          <p:cNvSpPr txBox="1"/>
          <p:nvPr/>
        </p:nvSpPr>
        <p:spPr>
          <a:xfrm>
            <a:off x="6097913" y="5644398"/>
            <a:ext cx="1800000" cy="369332"/>
          </a:xfrm>
          <a:prstGeom prst="rect">
            <a:avLst/>
          </a:prstGeom>
          <a:noFill/>
        </p:spPr>
        <p:txBody>
          <a:bodyPr wrap="square" rtlCol="0" anchor="ctr" anchorCtr="0">
            <a:noAutofit/>
          </a:bodyPr>
          <a:lstStyle/>
          <a:p>
            <a:pPr algn="ctr"/>
            <a:r>
              <a:rPr lang="en-GB" dirty="0">
                <a:solidFill>
                  <a:srgbClr val="10253F"/>
                </a:solidFill>
                <a:latin typeface="Verdana" panose="020B0604030504040204" pitchFamily="34" charset="0"/>
                <a:ea typeface="Verdana" panose="020B0604030504040204" pitchFamily="34" charset="0"/>
              </a:rPr>
              <a:t>35</a:t>
            </a:r>
          </a:p>
        </p:txBody>
      </p:sp>
      <p:sp>
        <p:nvSpPr>
          <p:cNvPr id="41" name="TextBox 40">
            <a:extLst>
              <a:ext uri="{FF2B5EF4-FFF2-40B4-BE49-F238E27FC236}">
                <a16:creationId xmlns:a16="http://schemas.microsoft.com/office/drawing/2014/main" id="{E21B1B0E-0DCB-486A-B796-CE033262A497}"/>
              </a:ext>
            </a:extLst>
          </p:cNvPr>
          <p:cNvSpPr txBox="1"/>
          <p:nvPr/>
        </p:nvSpPr>
        <p:spPr>
          <a:xfrm>
            <a:off x="1691012" y="3096882"/>
            <a:ext cx="1800000" cy="369332"/>
          </a:xfrm>
          <a:prstGeom prst="rect">
            <a:avLst/>
          </a:prstGeom>
          <a:noFill/>
        </p:spPr>
        <p:txBody>
          <a:bodyPr wrap="square" rtlCol="0" anchor="ctr" anchorCtr="0">
            <a:noAutofit/>
          </a:bodyPr>
          <a:lstStyle/>
          <a:p>
            <a:pPr algn="ctr"/>
            <a:r>
              <a:rPr lang="en-GB" dirty="0">
                <a:solidFill>
                  <a:srgbClr val="10253F"/>
                </a:solidFill>
                <a:latin typeface="Verdana" panose="020B0604030504040204" pitchFamily="34" charset="0"/>
                <a:ea typeface="Verdana" panose="020B0604030504040204" pitchFamily="34" charset="0"/>
              </a:rPr>
              <a:t>Protons</a:t>
            </a:r>
          </a:p>
        </p:txBody>
      </p:sp>
      <p:sp>
        <p:nvSpPr>
          <p:cNvPr id="42" name="TextBox 41">
            <a:extLst>
              <a:ext uri="{FF2B5EF4-FFF2-40B4-BE49-F238E27FC236}">
                <a16:creationId xmlns:a16="http://schemas.microsoft.com/office/drawing/2014/main" id="{63DEF46E-BDBF-4551-8A01-AFB749DE053D}"/>
              </a:ext>
            </a:extLst>
          </p:cNvPr>
          <p:cNvSpPr txBox="1"/>
          <p:nvPr/>
        </p:nvSpPr>
        <p:spPr>
          <a:xfrm>
            <a:off x="3894462" y="3099211"/>
            <a:ext cx="1800000" cy="369332"/>
          </a:xfrm>
          <a:prstGeom prst="rect">
            <a:avLst/>
          </a:prstGeom>
          <a:noFill/>
        </p:spPr>
        <p:txBody>
          <a:bodyPr wrap="square" rtlCol="0" anchor="ctr" anchorCtr="0">
            <a:noAutofit/>
          </a:bodyPr>
          <a:lstStyle/>
          <a:p>
            <a:pPr algn="ctr"/>
            <a:r>
              <a:rPr lang="en-GB" dirty="0">
                <a:solidFill>
                  <a:srgbClr val="10253F"/>
                </a:solidFill>
                <a:latin typeface="Verdana" panose="020B0604030504040204" pitchFamily="34" charset="0"/>
                <a:ea typeface="Verdana" panose="020B0604030504040204" pitchFamily="34" charset="0"/>
              </a:rPr>
              <a:t>Neutrons</a:t>
            </a:r>
          </a:p>
        </p:txBody>
      </p:sp>
      <p:sp>
        <p:nvSpPr>
          <p:cNvPr id="43" name="TextBox 42">
            <a:extLst>
              <a:ext uri="{FF2B5EF4-FFF2-40B4-BE49-F238E27FC236}">
                <a16:creationId xmlns:a16="http://schemas.microsoft.com/office/drawing/2014/main" id="{61F0D044-2B0D-4FAA-B856-5CBAF2D220D6}"/>
              </a:ext>
            </a:extLst>
          </p:cNvPr>
          <p:cNvSpPr txBox="1"/>
          <p:nvPr/>
        </p:nvSpPr>
        <p:spPr>
          <a:xfrm>
            <a:off x="6097913" y="3111093"/>
            <a:ext cx="1800000" cy="369332"/>
          </a:xfrm>
          <a:prstGeom prst="rect">
            <a:avLst/>
          </a:prstGeom>
          <a:noFill/>
        </p:spPr>
        <p:txBody>
          <a:bodyPr wrap="square" rtlCol="0" anchor="ctr" anchorCtr="0">
            <a:noAutofit/>
          </a:bodyPr>
          <a:lstStyle/>
          <a:p>
            <a:pPr algn="ctr"/>
            <a:r>
              <a:rPr lang="en-GB" dirty="0">
                <a:solidFill>
                  <a:srgbClr val="10253F"/>
                </a:solidFill>
                <a:latin typeface="Verdana" panose="020B0604030504040204" pitchFamily="34" charset="0"/>
                <a:ea typeface="Verdana" panose="020B0604030504040204" pitchFamily="34" charset="0"/>
              </a:rPr>
              <a:t>Electrons</a:t>
            </a:r>
          </a:p>
        </p:txBody>
      </p:sp>
      <p:sp>
        <p:nvSpPr>
          <p:cNvPr id="44" name="Rounded Rectangle 18">
            <a:hlinkClick r:id="rId4" action="ppaction://hlinksldjump"/>
            <a:extLst>
              <a:ext uri="{FF2B5EF4-FFF2-40B4-BE49-F238E27FC236}">
                <a16:creationId xmlns:a16="http://schemas.microsoft.com/office/drawing/2014/main" id="{99B27873-415C-4DD4-B772-471A2D1F6E69}"/>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1995133623"/>
      </p:ext>
    </p:extLst>
  </p:cSld>
  <p:clrMapOvr>
    <a:masterClrMapping/>
  </p:clrMapOvr>
</p:sld>
</file>

<file path=ppt/theme/theme1.xml><?xml version="1.0" encoding="utf-8"?>
<a:theme xmlns:a="http://schemas.openxmlformats.org/drawingml/2006/main" name=".BEST_Template_Physics_Slides">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11BBCF9-A65E-4347-BD5C-6B94DE993761}" vid="{6804A4E1-6366-4CC1-BEDF-B1D1EE0BA69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.BEST_Template_Physics_Slides</Template>
  <TotalTime>711</TotalTime>
  <Words>4217</Words>
  <Application>Microsoft Office PowerPoint</Application>
  <PresentationFormat>On-screen Show (4:3)</PresentationFormat>
  <Paragraphs>587</Paragraphs>
  <Slides>30</Slides>
  <Notes>30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Arial Black</vt:lpstr>
      <vt:lpstr>Arial Narrow</vt:lpstr>
      <vt:lpstr>Calibri</vt:lpstr>
      <vt:lpstr>Calibri Light</vt:lpstr>
      <vt:lpstr>Verdana</vt:lpstr>
      <vt:lpstr>.BEST_Template_Physics_Slides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Fairhurst</dc:creator>
  <cp:lastModifiedBy>Peter Fairhurst</cp:lastModifiedBy>
  <cp:revision>29</cp:revision>
  <dcterms:created xsi:type="dcterms:W3CDTF">2021-10-15T08:11:54Z</dcterms:created>
  <dcterms:modified xsi:type="dcterms:W3CDTF">2022-01-14T11:52:42Z</dcterms:modified>
</cp:coreProperties>
</file>